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0" r:id="rId3"/>
    <p:sldId id="257" r:id="rId4"/>
    <p:sldId id="270" r:id="rId5"/>
    <p:sldId id="271" r:id="rId6"/>
    <p:sldId id="274" r:id="rId7"/>
    <p:sldId id="260" r:id="rId8"/>
    <p:sldId id="277" r:id="rId9"/>
    <p:sldId id="278" r:id="rId10"/>
    <p:sldId id="279" r:id="rId11"/>
    <p:sldId id="261" r:id="rId12"/>
    <p:sldId id="275" r:id="rId13"/>
    <p:sldId id="282" r:id="rId14"/>
    <p:sldId id="263" r:id="rId15"/>
    <p:sldId id="283" r:id="rId16"/>
    <p:sldId id="264" r:id="rId17"/>
    <p:sldId id="276" r:id="rId18"/>
    <p:sldId id="265" r:id="rId19"/>
    <p:sldId id="272" r:id="rId20"/>
    <p:sldId id="267" r:id="rId21"/>
    <p:sldId id="281" r:id="rId22"/>
    <p:sldId id="285" r:id="rId23"/>
    <p:sldId id="268" r:id="rId24"/>
    <p:sldId id="269" r:id="rId25"/>
    <p:sldId id="28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F4E1CC-1054-4EB0-8004-28A09B792033}" v="141" dt="2023-05-25T13:06:41.3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462" y="-9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D482E0-4B14-444A-B2C1-4DC3D16B354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BBB44C02-36B0-4834-9A27-B2A4AC5304AB}">
      <dgm:prSet/>
      <dgm:spPr/>
      <dgm:t>
        <a:bodyPr/>
        <a:lstStyle/>
        <a:p>
          <a:r>
            <a:rPr lang="en-GB"/>
            <a:t>Practicing the Cromarty Song with some members of the Fourways Club</a:t>
          </a:r>
          <a:endParaRPr lang="en-US"/>
        </a:p>
      </dgm:t>
    </dgm:pt>
    <dgm:pt modelId="{0D17CC7E-333B-4850-9876-7F4C0C4BE097}" type="parTrans" cxnId="{05A742BC-FA17-4BCD-AAAD-6D0C9FACBB5E}">
      <dgm:prSet/>
      <dgm:spPr/>
      <dgm:t>
        <a:bodyPr/>
        <a:lstStyle/>
        <a:p>
          <a:endParaRPr lang="en-US"/>
        </a:p>
      </dgm:t>
    </dgm:pt>
    <dgm:pt modelId="{F066FDA9-94ED-4668-8AD8-1E90A8247B2F}" type="sibTrans" cxnId="{05A742BC-FA17-4BCD-AAAD-6D0C9FACBB5E}">
      <dgm:prSet/>
      <dgm:spPr/>
      <dgm:t>
        <a:bodyPr/>
        <a:lstStyle/>
        <a:p>
          <a:endParaRPr lang="en-US"/>
        </a:p>
      </dgm:t>
    </dgm:pt>
    <dgm:pt modelId="{378C28F4-56C6-41BE-A12B-3431227DD35A}">
      <dgm:prSet/>
      <dgm:spPr/>
      <dgm:t>
        <a:bodyPr/>
        <a:lstStyle/>
        <a:p>
          <a:r>
            <a:rPr lang="en-US"/>
            <a:t>Young people getting Creative designing crowns, knights , coronation wordsearches and Mazes.</a:t>
          </a:r>
        </a:p>
      </dgm:t>
    </dgm:pt>
    <dgm:pt modelId="{ABD9DE47-6C69-4735-9C09-494DDADFC7D2}" type="parTrans" cxnId="{295F4081-495D-4205-A5E9-B7E658C6D8EB}">
      <dgm:prSet/>
      <dgm:spPr/>
      <dgm:t>
        <a:bodyPr/>
        <a:lstStyle/>
        <a:p>
          <a:endParaRPr lang="en-US"/>
        </a:p>
      </dgm:t>
    </dgm:pt>
    <dgm:pt modelId="{3520DAC9-C392-40E9-B38F-05CF1CB016BC}" type="sibTrans" cxnId="{295F4081-495D-4205-A5E9-B7E658C6D8EB}">
      <dgm:prSet/>
      <dgm:spPr/>
      <dgm:t>
        <a:bodyPr/>
        <a:lstStyle/>
        <a:p>
          <a:endParaRPr lang="en-US"/>
        </a:p>
      </dgm:t>
    </dgm:pt>
    <dgm:pt modelId="{7F9D9AFC-716F-4C0E-8CBF-EEAFD5394C44}">
      <dgm:prSet/>
      <dgm:spPr/>
      <dgm:t>
        <a:bodyPr/>
        <a:lstStyle/>
        <a:p>
          <a:r>
            <a:rPr lang="en-US" dirty="0"/>
            <a:t>King’s Krew taking part in their Dynamic Youth Award and putting the final touches and planning their Rota – Portfolios – have now been submitted</a:t>
          </a:r>
        </a:p>
      </dgm:t>
    </dgm:pt>
    <dgm:pt modelId="{0D17E428-7C87-4D00-9BD6-94CAF7E3A1EC}" type="parTrans" cxnId="{7B0E2769-4D4E-432A-B725-074239BA6519}">
      <dgm:prSet/>
      <dgm:spPr/>
      <dgm:t>
        <a:bodyPr/>
        <a:lstStyle/>
        <a:p>
          <a:endParaRPr lang="en-US"/>
        </a:p>
      </dgm:t>
    </dgm:pt>
    <dgm:pt modelId="{74262A46-C736-48FF-91BC-726FC510A270}" type="sibTrans" cxnId="{7B0E2769-4D4E-432A-B725-074239BA6519}">
      <dgm:prSet/>
      <dgm:spPr/>
      <dgm:t>
        <a:bodyPr/>
        <a:lstStyle/>
        <a:p>
          <a:endParaRPr lang="en-US"/>
        </a:p>
      </dgm:t>
    </dgm:pt>
    <dgm:pt modelId="{809A1734-1A7E-4E81-A268-1AB201B23390}">
      <dgm:prSet/>
      <dgm:spPr/>
      <dgm:t>
        <a:bodyPr/>
        <a:lstStyle/>
        <a:p>
          <a:r>
            <a:rPr lang="en-US"/>
            <a:t>Delighted to have some famous celebrities join us on Monday </a:t>
          </a:r>
        </a:p>
      </dgm:t>
    </dgm:pt>
    <dgm:pt modelId="{57D5BE67-6FFB-43BA-BA31-2C6C3EF0C8C1}" type="parTrans" cxnId="{D12A2952-CBAC-4D56-8D48-6C566DFC7FCA}">
      <dgm:prSet/>
      <dgm:spPr/>
      <dgm:t>
        <a:bodyPr/>
        <a:lstStyle/>
        <a:p>
          <a:endParaRPr lang="en-US"/>
        </a:p>
      </dgm:t>
    </dgm:pt>
    <dgm:pt modelId="{41CC1DDD-1681-4E63-9025-333AC3A65FD8}" type="sibTrans" cxnId="{D12A2952-CBAC-4D56-8D48-6C566DFC7FCA}">
      <dgm:prSet/>
      <dgm:spPr/>
      <dgm:t>
        <a:bodyPr/>
        <a:lstStyle/>
        <a:p>
          <a:endParaRPr lang="en-US"/>
        </a:p>
      </dgm:t>
    </dgm:pt>
    <dgm:pt modelId="{3DCAE0B3-9A53-4157-8EE7-8610F78C9DA6}" type="pres">
      <dgm:prSet presAssocID="{1ED482E0-4B14-444A-B2C1-4DC3D16B354F}" presName="linear" presStyleCnt="0">
        <dgm:presLayoutVars>
          <dgm:animLvl val="lvl"/>
          <dgm:resizeHandles val="exact"/>
        </dgm:presLayoutVars>
      </dgm:prSet>
      <dgm:spPr/>
      <dgm:t>
        <a:bodyPr/>
        <a:lstStyle/>
        <a:p>
          <a:endParaRPr lang="en-GB"/>
        </a:p>
      </dgm:t>
    </dgm:pt>
    <dgm:pt modelId="{85348D77-865D-4B93-82E8-2F5D054474FA}" type="pres">
      <dgm:prSet presAssocID="{BBB44C02-36B0-4834-9A27-B2A4AC5304AB}" presName="parentText" presStyleLbl="node1" presStyleIdx="0" presStyleCnt="4">
        <dgm:presLayoutVars>
          <dgm:chMax val="0"/>
          <dgm:bulletEnabled val="1"/>
        </dgm:presLayoutVars>
      </dgm:prSet>
      <dgm:spPr/>
      <dgm:t>
        <a:bodyPr/>
        <a:lstStyle/>
        <a:p>
          <a:endParaRPr lang="en-GB"/>
        </a:p>
      </dgm:t>
    </dgm:pt>
    <dgm:pt modelId="{CA81F52B-53AC-4219-8E74-EC70761EF642}" type="pres">
      <dgm:prSet presAssocID="{F066FDA9-94ED-4668-8AD8-1E90A8247B2F}" presName="spacer" presStyleCnt="0"/>
      <dgm:spPr/>
    </dgm:pt>
    <dgm:pt modelId="{58615DF3-D5F1-4BAF-ACE6-D538C0150EC8}" type="pres">
      <dgm:prSet presAssocID="{378C28F4-56C6-41BE-A12B-3431227DD35A}" presName="parentText" presStyleLbl="node1" presStyleIdx="1" presStyleCnt="4">
        <dgm:presLayoutVars>
          <dgm:chMax val="0"/>
          <dgm:bulletEnabled val="1"/>
        </dgm:presLayoutVars>
      </dgm:prSet>
      <dgm:spPr/>
      <dgm:t>
        <a:bodyPr/>
        <a:lstStyle/>
        <a:p>
          <a:endParaRPr lang="en-GB"/>
        </a:p>
      </dgm:t>
    </dgm:pt>
    <dgm:pt modelId="{4F3BCAD0-AE06-4DF4-8024-9C6173FE9A0F}" type="pres">
      <dgm:prSet presAssocID="{3520DAC9-C392-40E9-B38F-05CF1CB016BC}" presName="spacer" presStyleCnt="0"/>
      <dgm:spPr/>
    </dgm:pt>
    <dgm:pt modelId="{462511D7-96F8-49BC-B7A8-A914B825D57F}" type="pres">
      <dgm:prSet presAssocID="{7F9D9AFC-716F-4C0E-8CBF-EEAFD5394C44}" presName="parentText" presStyleLbl="node1" presStyleIdx="2" presStyleCnt="4">
        <dgm:presLayoutVars>
          <dgm:chMax val="0"/>
          <dgm:bulletEnabled val="1"/>
        </dgm:presLayoutVars>
      </dgm:prSet>
      <dgm:spPr/>
      <dgm:t>
        <a:bodyPr/>
        <a:lstStyle/>
        <a:p>
          <a:endParaRPr lang="en-GB"/>
        </a:p>
      </dgm:t>
    </dgm:pt>
    <dgm:pt modelId="{331C919E-4034-4B19-8A51-7D27A9763C5D}" type="pres">
      <dgm:prSet presAssocID="{74262A46-C736-48FF-91BC-726FC510A270}" presName="spacer" presStyleCnt="0"/>
      <dgm:spPr/>
    </dgm:pt>
    <dgm:pt modelId="{90844D56-F3E2-464E-B867-AF18A9FF9A45}" type="pres">
      <dgm:prSet presAssocID="{809A1734-1A7E-4E81-A268-1AB201B23390}" presName="parentText" presStyleLbl="node1" presStyleIdx="3" presStyleCnt="4">
        <dgm:presLayoutVars>
          <dgm:chMax val="0"/>
          <dgm:bulletEnabled val="1"/>
        </dgm:presLayoutVars>
      </dgm:prSet>
      <dgm:spPr/>
      <dgm:t>
        <a:bodyPr/>
        <a:lstStyle/>
        <a:p>
          <a:endParaRPr lang="en-GB"/>
        </a:p>
      </dgm:t>
    </dgm:pt>
  </dgm:ptLst>
  <dgm:cxnLst>
    <dgm:cxn modelId="{05A742BC-FA17-4BCD-AAAD-6D0C9FACBB5E}" srcId="{1ED482E0-4B14-444A-B2C1-4DC3D16B354F}" destId="{BBB44C02-36B0-4834-9A27-B2A4AC5304AB}" srcOrd="0" destOrd="0" parTransId="{0D17CC7E-333B-4850-9876-7F4C0C4BE097}" sibTransId="{F066FDA9-94ED-4668-8AD8-1E90A8247B2F}"/>
    <dgm:cxn modelId="{00096DAB-2751-4575-ADF7-38159F245298}" type="presOf" srcId="{1ED482E0-4B14-444A-B2C1-4DC3D16B354F}" destId="{3DCAE0B3-9A53-4157-8EE7-8610F78C9DA6}" srcOrd="0" destOrd="0" presId="urn:microsoft.com/office/officeart/2005/8/layout/vList2"/>
    <dgm:cxn modelId="{2FB3BB6A-351E-4E9D-9D94-1B1FC1FDE055}" type="presOf" srcId="{809A1734-1A7E-4E81-A268-1AB201B23390}" destId="{90844D56-F3E2-464E-B867-AF18A9FF9A45}" srcOrd="0" destOrd="0" presId="urn:microsoft.com/office/officeart/2005/8/layout/vList2"/>
    <dgm:cxn modelId="{295F4081-495D-4205-A5E9-B7E658C6D8EB}" srcId="{1ED482E0-4B14-444A-B2C1-4DC3D16B354F}" destId="{378C28F4-56C6-41BE-A12B-3431227DD35A}" srcOrd="1" destOrd="0" parTransId="{ABD9DE47-6C69-4735-9C09-494DDADFC7D2}" sibTransId="{3520DAC9-C392-40E9-B38F-05CF1CB016BC}"/>
    <dgm:cxn modelId="{7B0E2769-4D4E-432A-B725-074239BA6519}" srcId="{1ED482E0-4B14-444A-B2C1-4DC3D16B354F}" destId="{7F9D9AFC-716F-4C0E-8CBF-EEAFD5394C44}" srcOrd="2" destOrd="0" parTransId="{0D17E428-7C87-4D00-9BD6-94CAF7E3A1EC}" sibTransId="{74262A46-C736-48FF-91BC-726FC510A270}"/>
    <dgm:cxn modelId="{D12A2952-CBAC-4D56-8D48-6C566DFC7FCA}" srcId="{1ED482E0-4B14-444A-B2C1-4DC3D16B354F}" destId="{809A1734-1A7E-4E81-A268-1AB201B23390}" srcOrd="3" destOrd="0" parTransId="{57D5BE67-6FFB-43BA-BA31-2C6C3EF0C8C1}" sibTransId="{41CC1DDD-1681-4E63-9025-333AC3A65FD8}"/>
    <dgm:cxn modelId="{46F47585-0BA5-4DAC-A650-D960C3580F38}" type="presOf" srcId="{7F9D9AFC-716F-4C0E-8CBF-EEAFD5394C44}" destId="{462511D7-96F8-49BC-B7A8-A914B825D57F}" srcOrd="0" destOrd="0" presId="urn:microsoft.com/office/officeart/2005/8/layout/vList2"/>
    <dgm:cxn modelId="{38E9964B-8B00-428F-A8F5-92D1F1E99509}" type="presOf" srcId="{378C28F4-56C6-41BE-A12B-3431227DD35A}" destId="{58615DF3-D5F1-4BAF-ACE6-D538C0150EC8}" srcOrd="0" destOrd="0" presId="urn:microsoft.com/office/officeart/2005/8/layout/vList2"/>
    <dgm:cxn modelId="{330DC111-0664-4B5A-8C84-A6A035887767}" type="presOf" srcId="{BBB44C02-36B0-4834-9A27-B2A4AC5304AB}" destId="{85348D77-865D-4B93-82E8-2F5D054474FA}" srcOrd="0" destOrd="0" presId="urn:microsoft.com/office/officeart/2005/8/layout/vList2"/>
    <dgm:cxn modelId="{25393111-681F-4590-826D-3FA8C2D61884}" type="presParOf" srcId="{3DCAE0B3-9A53-4157-8EE7-8610F78C9DA6}" destId="{85348D77-865D-4B93-82E8-2F5D054474FA}" srcOrd="0" destOrd="0" presId="urn:microsoft.com/office/officeart/2005/8/layout/vList2"/>
    <dgm:cxn modelId="{E3728138-B861-4DEE-988C-5786E602A179}" type="presParOf" srcId="{3DCAE0B3-9A53-4157-8EE7-8610F78C9DA6}" destId="{CA81F52B-53AC-4219-8E74-EC70761EF642}" srcOrd="1" destOrd="0" presId="urn:microsoft.com/office/officeart/2005/8/layout/vList2"/>
    <dgm:cxn modelId="{11E90E58-0A1D-4220-964B-CF6D34FA1BD5}" type="presParOf" srcId="{3DCAE0B3-9A53-4157-8EE7-8610F78C9DA6}" destId="{58615DF3-D5F1-4BAF-ACE6-D538C0150EC8}" srcOrd="2" destOrd="0" presId="urn:microsoft.com/office/officeart/2005/8/layout/vList2"/>
    <dgm:cxn modelId="{BCDC660F-F9A3-4658-8B51-35742D86CE75}" type="presParOf" srcId="{3DCAE0B3-9A53-4157-8EE7-8610F78C9DA6}" destId="{4F3BCAD0-AE06-4DF4-8024-9C6173FE9A0F}" srcOrd="3" destOrd="0" presId="urn:microsoft.com/office/officeart/2005/8/layout/vList2"/>
    <dgm:cxn modelId="{96DB6CE0-D69D-4143-866B-ACA498B1BB45}" type="presParOf" srcId="{3DCAE0B3-9A53-4157-8EE7-8610F78C9DA6}" destId="{462511D7-96F8-49BC-B7A8-A914B825D57F}" srcOrd="4" destOrd="0" presId="urn:microsoft.com/office/officeart/2005/8/layout/vList2"/>
    <dgm:cxn modelId="{EFCB0285-A497-438B-B6C1-2C8DBB7C0205}" type="presParOf" srcId="{3DCAE0B3-9A53-4157-8EE7-8610F78C9DA6}" destId="{331C919E-4034-4B19-8A51-7D27A9763C5D}" srcOrd="5" destOrd="0" presId="urn:microsoft.com/office/officeart/2005/8/layout/vList2"/>
    <dgm:cxn modelId="{E46F7F51-923C-454C-BDE1-05D2AFDE37A6}" type="presParOf" srcId="{3DCAE0B3-9A53-4157-8EE7-8610F78C9DA6}" destId="{90844D56-F3E2-464E-B867-AF18A9FF9A45}" srcOrd="6"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5348D77-865D-4B93-82E8-2F5D054474FA}">
      <dsp:nvSpPr>
        <dsp:cNvPr id="0" name=""/>
        <dsp:cNvSpPr/>
      </dsp:nvSpPr>
      <dsp:spPr>
        <a:xfrm>
          <a:off x="0" y="5214"/>
          <a:ext cx="7559504" cy="151039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GB" sz="2700" kern="1200"/>
            <a:t>Practicing the Cromarty Song with some members of the Fourways Club</a:t>
          </a:r>
          <a:endParaRPr lang="en-US" sz="2700" kern="1200"/>
        </a:p>
      </dsp:txBody>
      <dsp:txXfrm>
        <a:off x="0" y="5214"/>
        <a:ext cx="7559504" cy="1510396"/>
      </dsp:txXfrm>
    </dsp:sp>
    <dsp:sp modelId="{58615DF3-D5F1-4BAF-ACE6-D538C0150EC8}">
      <dsp:nvSpPr>
        <dsp:cNvPr id="0" name=""/>
        <dsp:cNvSpPr/>
      </dsp:nvSpPr>
      <dsp:spPr>
        <a:xfrm>
          <a:off x="0" y="1593371"/>
          <a:ext cx="7559504" cy="1510396"/>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a:t>Young people getting Creative designing crowns, knights , coronation wordsearches and Mazes.</a:t>
          </a:r>
        </a:p>
      </dsp:txBody>
      <dsp:txXfrm>
        <a:off x="0" y="1593371"/>
        <a:ext cx="7559504" cy="1510396"/>
      </dsp:txXfrm>
    </dsp:sp>
    <dsp:sp modelId="{462511D7-96F8-49BC-B7A8-A914B825D57F}">
      <dsp:nvSpPr>
        <dsp:cNvPr id="0" name=""/>
        <dsp:cNvSpPr/>
      </dsp:nvSpPr>
      <dsp:spPr>
        <a:xfrm>
          <a:off x="0" y="3181528"/>
          <a:ext cx="7559504" cy="1510396"/>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King’s Krew taking part in their Dynamic Youth Award and putting the final touches and planning their Rota – Portfolios – have now been submitted</a:t>
          </a:r>
        </a:p>
      </dsp:txBody>
      <dsp:txXfrm>
        <a:off x="0" y="3181528"/>
        <a:ext cx="7559504" cy="1510396"/>
      </dsp:txXfrm>
    </dsp:sp>
    <dsp:sp modelId="{90844D56-F3E2-464E-B867-AF18A9FF9A45}">
      <dsp:nvSpPr>
        <dsp:cNvPr id="0" name=""/>
        <dsp:cNvSpPr/>
      </dsp:nvSpPr>
      <dsp:spPr>
        <a:xfrm>
          <a:off x="0" y="4769685"/>
          <a:ext cx="7559504" cy="1510396"/>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a:t>Delighted to have some famous celebrities join us on Monday </a:t>
          </a:r>
        </a:p>
      </dsp:txBody>
      <dsp:txXfrm>
        <a:off x="0" y="4769685"/>
        <a:ext cx="7559504" cy="151039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3E186B-FB8D-BD73-EC76-2F2E7141FD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9A298763-FFB5-8FB3-8199-A9C6461375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256A3587-E29F-CD25-8AA8-45DB184A6022}"/>
              </a:ext>
            </a:extLst>
          </p:cNvPr>
          <p:cNvSpPr>
            <a:spLocks noGrp="1"/>
          </p:cNvSpPr>
          <p:nvPr>
            <p:ph type="dt" sz="half" idx="10"/>
          </p:nvPr>
        </p:nvSpPr>
        <p:spPr/>
        <p:txBody>
          <a:bodyPr/>
          <a:lstStyle/>
          <a:p>
            <a:fld id="{5543DAAF-2377-4115-B957-1C5B29857FEA}" type="datetimeFigureOut">
              <a:rPr lang="en-GB" smtClean="0"/>
              <a:pPr/>
              <a:t>27/05/2023</a:t>
            </a:fld>
            <a:endParaRPr lang="en-GB"/>
          </a:p>
        </p:txBody>
      </p:sp>
      <p:sp>
        <p:nvSpPr>
          <p:cNvPr id="5" name="Footer Placeholder 4">
            <a:extLst>
              <a:ext uri="{FF2B5EF4-FFF2-40B4-BE49-F238E27FC236}">
                <a16:creationId xmlns:a16="http://schemas.microsoft.com/office/drawing/2014/main" xmlns="" id="{1EC96D33-EE08-2FD4-4F29-0B0AD051D1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23308F6F-C374-928A-1C45-374A1AC33302}"/>
              </a:ext>
            </a:extLst>
          </p:cNvPr>
          <p:cNvSpPr>
            <a:spLocks noGrp="1"/>
          </p:cNvSpPr>
          <p:nvPr>
            <p:ph type="sldNum" sz="quarter" idx="12"/>
          </p:nvPr>
        </p:nvSpPr>
        <p:spPr/>
        <p:txBody>
          <a:bodyPr/>
          <a:lstStyle/>
          <a:p>
            <a:fld id="{1E054394-7413-4079-B984-E2D1A6A0BEF2}" type="slidenum">
              <a:rPr lang="en-GB" smtClean="0"/>
              <a:pPr/>
              <a:t>‹#›</a:t>
            </a:fld>
            <a:endParaRPr lang="en-GB"/>
          </a:p>
        </p:txBody>
      </p:sp>
    </p:spTree>
    <p:extLst>
      <p:ext uri="{BB962C8B-B14F-4D97-AF65-F5344CB8AC3E}">
        <p14:creationId xmlns:p14="http://schemas.microsoft.com/office/powerpoint/2010/main" xmlns="" val="3580805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796840-24E5-09F5-7E82-37DD7B0B3D0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A95E810E-BCD3-5554-AAAD-7B90557F98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3C07C66A-67E7-750C-A600-14BEDE966772}"/>
              </a:ext>
            </a:extLst>
          </p:cNvPr>
          <p:cNvSpPr>
            <a:spLocks noGrp="1"/>
          </p:cNvSpPr>
          <p:nvPr>
            <p:ph type="dt" sz="half" idx="10"/>
          </p:nvPr>
        </p:nvSpPr>
        <p:spPr/>
        <p:txBody>
          <a:bodyPr/>
          <a:lstStyle/>
          <a:p>
            <a:fld id="{5543DAAF-2377-4115-B957-1C5B29857FEA}" type="datetimeFigureOut">
              <a:rPr lang="en-GB" smtClean="0"/>
              <a:pPr/>
              <a:t>27/05/2023</a:t>
            </a:fld>
            <a:endParaRPr lang="en-GB"/>
          </a:p>
        </p:txBody>
      </p:sp>
      <p:sp>
        <p:nvSpPr>
          <p:cNvPr id="5" name="Footer Placeholder 4">
            <a:extLst>
              <a:ext uri="{FF2B5EF4-FFF2-40B4-BE49-F238E27FC236}">
                <a16:creationId xmlns:a16="http://schemas.microsoft.com/office/drawing/2014/main" xmlns="" id="{9C247891-A612-86E0-6D7E-E704F6EE41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9553DCCA-F7A9-2FE2-7F6D-7AEB769140E3}"/>
              </a:ext>
            </a:extLst>
          </p:cNvPr>
          <p:cNvSpPr>
            <a:spLocks noGrp="1"/>
          </p:cNvSpPr>
          <p:nvPr>
            <p:ph type="sldNum" sz="quarter" idx="12"/>
          </p:nvPr>
        </p:nvSpPr>
        <p:spPr/>
        <p:txBody>
          <a:bodyPr/>
          <a:lstStyle/>
          <a:p>
            <a:fld id="{1E054394-7413-4079-B984-E2D1A6A0BEF2}" type="slidenum">
              <a:rPr lang="en-GB" smtClean="0"/>
              <a:pPr/>
              <a:t>‹#›</a:t>
            </a:fld>
            <a:endParaRPr lang="en-GB"/>
          </a:p>
        </p:txBody>
      </p:sp>
    </p:spTree>
    <p:extLst>
      <p:ext uri="{BB962C8B-B14F-4D97-AF65-F5344CB8AC3E}">
        <p14:creationId xmlns:p14="http://schemas.microsoft.com/office/powerpoint/2010/main" xmlns="" val="224590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21DB776-2DE0-6228-5CE4-7922D78C923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B421CA50-D1FA-6B5F-D7A3-0BA0F261A3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1B474D0F-6790-C331-8382-747B239B15C8}"/>
              </a:ext>
            </a:extLst>
          </p:cNvPr>
          <p:cNvSpPr>
            <a:spLocks noGrp="1"/>
          </p:cNvSpPr>
          <p:nvPr>
            <p:ph type="dt" sz="half" idx="10"/>
          </p:nvPr>
        </p:nvSpPr>
        <p:spPr/>
        <p:txBody>
          <a:bodyPr/>
          <a:lstStyle/>
          <a:p>
            <a:fld id="{5543DAAF-2377-4115-B957-1C5B29857FEA}" type="datetimeFigureOut">
              <a:rPr lang="en-GB" smtClean="0"/>
              <a:pPr/>
              <a:t>27/05/2023</a:t>
            </a:fld>
            <a:endParaRPr lang="en-GB"/>
          </a:p>
        </p:txBody>
      </p:sp>
      <p:sp>
        <p:nvSpPr>
          <p:cNvPr id="5" name="Footer Placeholder 4">
            <a:extLst>
              <a:ext uri="{FF2B5EF4-FFF2-40B4-BE49-F238E27FC236}">
                <a16:creationId xmlns:a16="http://schemas.microsoft.com/office/drawing/2014/main" xmlns="" id="{F7D16799-6AC1-0B48-2799-9D14B524C0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A9094F25-350B-B536-0784-01C9DCBD71AF}"/>
              </a:ext>
            </a:extLst>
          </p:cNvPr>
          <p:cNvSpPr>
            <a:spLocks noGrp="1"/>
          </p:cNvSpPr>
          <p:nvPr>
            <p:ph type="sldNum" sz="quarter" idx="12"/>
          </p:nvPr>
        </p:nvSpPr>
        <p:spPr/>
        <p:txBody>
          <a:bodyPr/>
          <a:lstStyle/>
          <a:p>
            <a:fld id="{1E054394-7413-4079-B984-E2D1A6A0BEF2}" type="slidenum">
              <a:rPr lang="en-GB" smtClean="0"/>
              <a:pPr/>
              <a:t>‹#›</a:t>
            </a:fld>
            <a:endParaRPr lang="en-GB"/>
          </a:p>
        </p:txBody>
      </p:sp>
    </p:spTree>
    <p:extLst>
      <p:ext uri="{BB962C8B-B14F-4D97-AF65-F5344CB8AC3E}">
        <p14:creationId xmlns:p14="http://schemas.microsoft.com/office/powerpoint/2010/main" xmlns="" val="2292961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FB119D-E122-B7B5-97C6-88D064D9E1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EABDFB1C-8E5D-5114-61A9-97D550070D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F29BD524-5622-BF2F-5E64-A50D60A92A5B}"/>
              </a:ext>
            </a:extLst>
          </p:cNvPr>
          <p:cNvSpPr>
            <a:spLocks noGrp="1"/>
          </p:cNvSpPr>
          <p:nvPr>
            <p:ph type="dt" sz="half" idx="10"/>
          </p:nvPr>
        </p:nvSpPr>
        <p:spPr/>
        <p:txBody>
          <a:bodyPr/>
          <a:lstStyle/>
          <a:p>
            <a:fld id="{5543DAAF-2377-4115-B957-1C5B29857FEA}" type="datetimeFigureOut">
              <a:rPr lang="en-GB" smtClean="0"/>
              <a:pPr/>
              <a:t>27/05/2023</a:t>
            </a:fld>
            <a:endParaRPr lang="en-GB"/>
          </a:p>
        </p:txBody>
      </p:sp>
      <p:sp>
        <p:nvSpPr>
          <p:cNvPr id="5" name="Footer Placeholder 4">
            <a:extLst>
              <a:ext uri="{FF2B5EF4-FFF2-40B4-BE49-F238E27FC236}">
                <a16:creationId xmlns:a16="http://schemas.microsoft.com/office/drawing/2014/main" xmlns="" id="{90457AF0-6E9E-5D9D-0033-692CE17DE0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9E99328C-561E-E9F8-4267-5ACA7DA23DD8}"/>
              </a:ext>
            </a:extLst>
          </p:cNvPr>
          <p:cNvSpPr>
            <a:spLocks noGrp="1"/>
          </p:cNvSpPr>
          <p:nvPr>
            <p:ph type="sldNum" sz="quarter" idx="12"/>
          </p:nvPr>
        </p:nvSpPr>
        <p:spPr/>
        <p:txBody>
          <a:bodyPr/>
          <a:lstStyle/>
          <a:p>
            <a:fld id="{1E054394-7413-4079-B984-E2D1A6A0BEF2}" type="slidenum">
              <a:rPr lang="en-GB" smtClean="0"/>
              <a:pPr/>
              <a:t>‹#›</a:t>
            </a:fld>
            <a:endParaRPr lang="en-GB"/>
          </a:p>
        </p:txBody>
      </p:sp>
    </p:spTree>
    <p:extLst>
      <p:ext uri="{BB962C8B-B14F-4D97-AF65-F5344CB8AC3E}">
        <p14:creationId xmlns:p14="http://schemas.microsoft.com/office/powerpoint/2010/main" xmlns="" val="3138855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599A8C-B320-28E4-A2B1-72D6CB6865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C685E322-0026-0C80-6E7B-F48B3874B1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774B3F3-4D90-5A02-A084-661D384EB590}"/>
              </a:ext>
            </a:extLst>
          </p:cNvPr>
          <p:cNvSpPr>
            <a:spLocks noGrp="1"/>
          </p:cNvSpPr>
          <p:nvPr>
            <p:ph type="dt" sz="half" idx="10"/>
          </p:nvPr>
        </p:nvSpPr>
        <p:spPr/>
        <p:txBody>
          <a:bodyPr/>
          <a:lstStyle/>
          <a:p>
            <a:fld id="{5543DAAF-2377-4115-B957-1C5B29857FEA}" type="datetimeFigureOut">
              <a:rPr lang="en-GB" smtClean="0"/>
              <a:pPr/>
              <a:t>27/05/2023</a:t>
            </a:fld>
            <a:endParaRPr lang="en-GB"/>
          </a:p>
        </p:txBody>
      </p:sp>
      <p:sp>
        <p:nvSpPr>
          <p:cNvPr id="5" name="Footer Placeholder 4">
            <a:extLst>
              <a:ext uri="{FF2B5EF4-FFF2-40B4-BE49-F238E27FC236}">
                <a16:creationId xmlns:a16="http://schemas.microsoft.com/office/drawing/2014/main" xmlns="" id="{CE23E94E-C540-5421-C726-47D8F865CC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1CC14387-A41B-89C1-F90D-47EB8BB51CC5}"/>
              </a:ext>
            </a:extLst>
          </p:cNvPr>
          <p:cNvSpPr>
            <a:spLocks noGrp="1"/>
          </p:cNvSpPr>
          <p:nvPr>
            <p:ph type="sldNum" sz="quarter" idx="12"/>
          </p:nvPr>
        </p:nvSpPr>
        <p:spPr/>
        <p:txBody>
          <a:bodyPr/>
          <a:lstStyle/>
          <a:p>
            <a:fld id="{1E054394-7413-4079-B984-E2D1A6A0BEF2}" type="slidenum">
              <a:rPr lang="en-GB" smtClean="0"/>
              <a:pPr/>
              <a:t>‹#›</a:t>
            </a:fld>
            <a:endParaRPr lang="en-GB"/>
          </a:p>
        </p:txBody>
      </p:sp>
    </p:spTree>
    <p:extLst>
      <p:ext uri="{BB962C8B-B14F-4D97-AF65-F5344CB8AC3E}">
        <p14:creationId xmlns:p14="http://schemas.microsoft.com/office/powerpoint/2010/main" xmlns="" val="3007881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64238D-D590-263E-91CA-E10C3030DD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7285D23B-3F99-DDA6-D3E4-078D720112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40EBFD8C-3C4E-944E-9B8D-C3935E9CB6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448023CF-D3A2-941D-D485-A422E8F5455C}"/>
              </a:ext>
            </a:extLst>
          </p:cNvPr>
          <p:cNvSpPr>
            <a:spLocks noGrp="1"/>
          </p:cNvSpPr>
          <p:nvPr>
            <p:ph type="dt" sz="half" idx="10"/>
          </p:nvPr>
        </p:nvSpPr>
        <p:spPr/>
        <p:txBody>
          <a:bodyPr/>
          <a:lstStyle/>
          <a:p>
            <a:fld id="{5543DAAF-2377-4115-B957-1C5B29857FEA}" type="datetimeFigureOut">
              <a:rPr lang="en-GB" smtClean="0"/>
              <a:pPr/>
              <a:t>27/05/2023</a:t>
            </a:fld>
            <a:endParaRPr lang="en-GB"/>
          </a:p>
        </p:txBody>
      </p:sp>
      <p:sp>
        <p:nvSpPr>
          <p:cNvPr id="6" name="Footer Placeholder 5">
            <a:extLst>
              <a:ext uri="{FF2B5EF4-FFF2-40B4-BE49-F238E27FC236}">
                <a16:creationId xmlns:a16="http://schemas.microsoft.com/office/drawing/2014/main" xmlns="" id="{6E7EBC97-E681-6741-7C88-7B542DE8538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94B319AB-3512-97C1-217C-3A42D92AA16F}"/>
              </a:ext>
            </a:extLst>
          </p:cNvPr>
          <p:cNvSpPr>
            <a:spLocks noGrp="1"/>
          </p:cNvSpPr>
          <p:nvPr>
            <p:ph type="sldNum" sz="quarter" idx="12"/>
          </p:nvPr>
        </p:nvSpPr>
        <p:spPr/>
        <p:txBody>
          <a:bodyPr/>
          <a:lstStyle/>
          <a:p>
            <a:fld id="{1E054394-7413-4079-B984-E2D1A6A0BEF2}" type="slidenum">
              <a:rPr lang="en-GB" smtClean="0"/>
              <a:pPr/>
              <a:t>‹#›</a:t>
            </a:fld>
            <a:endParaRPr lang="en-GB"/>
          </a:p>
        </p:txBody>
      </p:sp>
    </p:spTree>
    <p:extLst>
      <p:ext uri="{BB962C8B-B14F-4D97-AF65-F5344CB8AC3E}">
        <p14:creationId xmlns:p14="http://schemas.microsoft.com/office/powerpoint/2010/main" xmlns="" val="3351532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75EA47-1F85-3321-C392-7E229C99958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814A5924-4FF4-D0F7-188B-1245985264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441D4CE-5AC9-94AD-AFEF-1021BCE678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5A59BBB3-8775-2336-426B-DADA5D557F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1A99435-8D88-6AE3-2C03-9B7CD71BD5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FCE25460-4114-685D-B90B-336546B21980}"/>
              </a:ext>
            </a:extLst>
          </p:cNvPr>
          <p:cNvSpPr>
            <a:spLocks noGrp="1"/>
          </p:cNvSpPr>
          <p:nvPr>
            <p:ph type="dt" sz="half" idx="10"/>
          </p:nvPr>
        </p:nvSpPr>
        <p:spPr/>
        <p:txBody>
          <a:bodyPr/>
          <a:lstStyle/>
          <a:p>
            <a:fld id="{5543DAAF-2377-4115-B957-1C5B29857FEA}" type="datetimeFigureOut">
              <a:rPr lang="en-GB" smtClean="0"/>
              <a:pPr/>
              <a:t>27/05/2023</a:t>
            </a:fld>
            <a:endParaRPr lang="en-GB"/>
          </a:p>
        </p:txBody>
      </p:sp>
      <p:sp>
        <p:nvSpPr>
          <p:cNvPr id="8" name="Footer Placeholder 7">
            <a:extLst>
              <a:ext uri="{FF2B5EF4-FFF2-40B4-BE49-F238E27FC236}">
                <a16:creationId xmlns:a16="http://schemas.microsoft.com/office/drawing/2014/main" xmlns="" id="{DF46DF23-0F1D-4E03-33E5-587F0906739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540467F7-B337-407D-188E-368289A1D188}"/>
              </a:ext>
            </a:extLst>
          </p:cNvPr>
          <p:cNvSpPr>
            <a:spLocks noGrp="1"/>
          </p:cNvSpPr>
          <p:nvPr>
            <p:ph type="sldNum" sz="quarter" idx="12"/>
          </p:nvPr>
        </p:nvSpPr>
        <p:spPr/>
        <p:txBody>
          <a:bodyPr/>
          <a:lstStyle/>
          <a:p>
            <a:fld id="{1E054394-7413-4079-B984-E2D1A6A0BEF2}" type="slidenum">
              <a:rPr lang="en-GB" smtClean="0"/>
              <a:pPr/>
              <a:t>‹#›</a:t>
            </a:fld>
            <a:endParaRPr lang="en-GB"/>
          </a:p>
        </p:txBody>
      </p:sp>
    </p:spTree>
    <p:extLst>
      <p:ext uri="{BB962C8B-B14F-4D97-AF65-F5344CB8AC3E}">
        <p14:creationId xmlns:p14="http://schemas.microsoft.com/office/powerpoint/2010/main" xmlns="" val="998303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C4170F-880D-2019-D3FA-D5D9DA1CB89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E57A5194-EC2D-B6A0-73DE-B9981276D260}"/>
              </a:ext>
            </a:extLst>
          </p:cNvPr>
          <p:cNvSpPr>
            <a:spLocks noGrp="1"/>
          </p:cNvSpPr>
          <p:nvPr>
            <p:ph type="dt" sz="half" idx="10"/>
          </p:nvPr>
        </p:nvSpPr>
        <p:spPr/>
        <p:txBody>
          <a:bodyPr/>
          <a:lstStyle/>
          <a:p>
            <a:fld id="{5543DAAF-2377-4115-B957-1C5B29857FEA}" type="datetimeFigureOut">
              <a:rPr lang="en-GB" smtClean="0"/>
              <a:pPr/>
              <a:t>27/05/2023</a:t>
            </a:fld>
            <a:endParaRPr lang="en-GB"/>
          </a:p>
        </p:txBody>
      </p:sp>
      <p:sp>
        <p:nvSpPr>
          <p:cNvPr id="4" name="Footer Placeholder 3">
            <a:extLst>
              <a:ext uri="{FF2B5EF4-FFF2-40B4-BE49-F238E27FC236}">
                <a16:creationId xmlns:a16="http://schemas.microsoft.com/office/drawing/2014/main" xmlns="" id="{317037CD-9760-C3B1-0D86-892BE34E194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92762DC8-9109-66D0-8F51-A81921D00C80}"/>
              </a:ext>
            </a:extLst>
          </p:cNvPr>
          <p:cNvSpPr>
            <a:spLocks noGrp="1"/>
          </p:cNvSpPr>
          <p:nvPr>
            <p:ph type="sldNum" sz="quarter" idx="12"/>
          </p:nvPr>
        </p:nvSpPr>
        <p:spPr/>
        <p:txBody>
          <a:bodyPr/>
          <a:lstStyle/>
          <a:p>
            <a:fld id="{1E054394-7413-4079-B984-E2D1A6A0BEF2}" type="slidenum">
              <a:rPr lang="en-GB" smtClean="0"/>
              <a:pPr/>
              <a:t>‹#›</a:t>
            </a:fld>
            <a:endParaRPr lang="en-GB"/>
          </a:p>
        </p:txBody>
      </p:sp>
    </p:spTree>
    <p:extLst>
      <p:ext uri="{BB962C8B-B14F-4D97-AF65-F5344CB8AC3E}">
        <p14:creationId xmlns:p14="http://schemas.microsoft.com/office/powerpoint/2010/main" xmlns="" val="1730048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4F490B0-E7FA-3088-534F-8A09E2392808}"/>
              </a:ext>
            </a:extLst>
          </p:cNvPr>
          <p:cNvSpPr>
            <a:spLocks noGrp="1"/>
          </p:cNvSpPr>
          <p:nvPr>
            <p:ph type="dt" sz="half" idx="10"/>
          </p:nvPr>
        </p:nvSpPr>
        <p:spPr/>
        <p:txBody>
          <a:bodyPr/>
          <a:lstStyle/>
          <a:p>
            <a:fld id="{5543DAAF-2377-4115-B957-1C5B29857FEA}" type="datetimeFigureOut">
              <a:rPr lang="en-GB" smtClean="0"/>
              <a:pPr/>
              <a:t>27/05/2023</a:t>
            </a:fld>
            <a:endParaRPr lang="en-GB"/>
          </a:p>
        </p:txBody>
      </p:sp>
      <p:sp>
        <p:nvSpPr>
          <p:cNvPr id="3" name="Footer Placeholder 2">
            <a:extLst>
              <a:ext uri="{FF2B5EF4-FFF2-40B4-BE49-F238E27FC236}">
                <a16:creationId xmlns:a16="http://schemas.microsoft.com/office/drawing/2014/main" xmlns="" id="{C76487EF-9CE6-E444-CBBA-5E4883660AF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532BBF97-7251-FE3D-4818-F3B4B1AA1A96}"/>
              </a:ext>
            </a:extLst>
          </p:cNvPr>
          <p:cNvSpPr>
            <a:spLocks noGrp="1"/>
          </p:cNvSpPr>
          <p:nvPr>
            <p:ph type="sldNum" sz="quarter" idx="12"/>
          </p:nvPr>
        </p:nvSpPr>
        <p:spPr/>
        <p:txBody>
          <a:bodyPr/>
          <a:lstStyle/>
          <a:p>
            <a:fld id="{1E054394-7413-4079-B984-E2D1A6A0BEF2}" type="slidenum">
              <a:rPr lang="en-GB" smtClean="0"/>
              <a:pPr/>
              <a:t>‹#›</a:t>
            </a:fld>
            <a:endParaRPr lang="en-GB"/>
          </a:p>
        </p:txBody>
      </p:sp>
    </p:spTree>
    <p:extLst>
      <p:ext uri="{BB962C8B-B14F-4D97-AF65-F5344CB8AC3E}">
        <p14:creationId xmlns:p14="http://schemas.microsoft.com/office/powerpoint/2010/main" xmlns="" val="59793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0F61FC-8799-DEFD-BB9F-55BE8AEF7B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1C74F560-8EF2-2712-74FD-6AB2EBD995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7F4171DF-11CC-0C03-DC6F-3A73C6AFF5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B65C483-59A7-4E89-3BAF-8B231CB25E17}"/>
              </a:ext>
            </a:extLst>
          </p:cNvPr>
          <p:cNvSpPr>
            <a:spLocks noGrp="1"/>
          </p:cNvSpPr>
          <p:nvPr>
            <p:ph type="dt" sz="half" idx="10"/>
          </p:nvPr>
        </p:nvSpPr>
        <p:spPr/>
        <p:txBody>
          <a:bodyPr/>
          <a:lstStyle/>
          <a:p>
            <a:fld id="{5543DAAF-2377-4115-B957-1C5B29857FEA}" type="datetimeFigureOut">
              <a:rPr lang="en-GB" smtClean="0"/>
              <a:pPr/>
              <a:t>27/05/2023</a:t>
            </a:fld>
            <a:endParaRPr lang="en-GB"/>
          </a:p>
        </p:txBody>
      </p:sp>
      <p:sp>
        <p:nvSpPr>
          <p:cNvPr id="6" name="Footer Placeholder 5">
            <a:extLst>
              <a:ext uri="{FF2B5EF4-FFF2-40B4-BE49-F238E27FC236}">
                <a16:creationId xmlns:a16="http://schemas.microsoft.com/office/drawing/2014/main" xmlns="" id="{15555360-C04D-0AD8-5CE3-846A3F312B7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8EB21A39-0493-4FF3-8DAF-0B2503BA0E91}"/>
              </a:ext>
            </a:extLst>
          </p:cNvPr>
          <p:cNvSpPr>
            <a:spLocks noGrp="1"/>
          </p:cNvSpPr>
          <p:nvPr>
            <p:ph type="sldNum" sz="quarter" idx="12"/>
          </p:nvPr>
        </p:nvSpPr>
        <p:spPr/>
        <p:txBody>
          <a:bodyPr/>
          <a:lstStyle/>
          <a:p>
            <a:fld id="{1E054394-7413-4079-B984-E2D1A6A0BEF2}" type="slidenum">
              <a:rPr lang="en-GB" smtClean="0"/>
              <a:pPr/>
              <a:t>‹#›</a:t>
            </a:fld>
            <a:endParaRPr lang="en-GB"/>
          </a:p>
        </p:txBody>
      </p:sp>
    </p:spTree>
    <p:extLst>
      <p:ext uri="{BB962C8B-B14F-4D97-AF65-F5344CB8AC3E}">
        <p14:creationId xmlns:p14="http://schemas.microsoft.com/office/powerpoint/2010/main" xmlns="" val="2005602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345C45-455A-61B6-CD83-EC9D176A56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1915BAA4-A7FD-09DC-AE47-06761C0C41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3B4EE443-E6D0-8563-CFB0-2CB6045DA8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5052A98-3356-91DE-B4C7-BB73B2E920A9}"/>
              </a:ext>
            </a:extLst>
          </p:cNvPr>
          <p:cNvSpPr>
            <a:spLocks noGrp="1"/>
          </p:cNvSpPr>
          <p:nvPr>
            <p:ph type="dt" sz="half" idx="10"/>
          </p:nvPr>
        </p:nvSpPr>
        <p:spPr/>
        <p:txBody>
          <a:bodyPr/>
          <a:lstStyle/>
          <a:p>
            <a:fld id="{5543DAAF-2377-4115-B957-1C5B29857FEA}" type="datetimeFigureOut">
              <a:rPr lang="en-GB" smtClean="0"/>
              <a:pPr/>
              <a:t>27/05/2023</a:t>
            </a:fld>
            <a:endParaRPr lang="en-GB"/>
          </a:p>
        </p:txBody>
      </p:sp>
      <p:sp>
        <p:nvSpPr>
          <p:cNvPr id="6" name="Footer Placeholder 5">
            <a:extLst>
              <a:ext uri="{FF2B5EF4-FFF2-40B4-BE49-F238E27FC236}">
                <a16:creationId xmlns:a16="http://schemas.microsoft.com/office/drawing/2014/main" xmlns="" id="{0DAF67E2-1A1D-6D81-80D0-EA27412A9D7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183105C0-1068-E48C-0EB1-62903B705DD3}"/>
              </a:ext>
            </a:extLst>
          </p:cNvPr>
          <p:cNvSpPr>
            <a:spLocks noGrp="1"/>
          </p:cNvSpPr>
          <p:nvPr>
            <p:ph type="sldNum" sz="quarter" idx="12"/>
          </p:nvPr>
        </p:nvSpPr>
        <p:spPr/>
        <p:txBody>
          <a:bodyPr/>
          <a:lstStyle/>
          <a:p>
            <a:fld id="{1E054394-7413-4079-B984-E2D1A6A0BEF2}" type="slidenum">
              <a:rPr lang="en-GB" smtClean="0"/>
              <a:pPr/>
              <a:t>‹#›</a:t>
            </a:fld>
            <a:endParaRPr lang="en-GB"/>
          </a:p>
        </p:txBody>
      </p:sp>
    </p:spTree>
    <p:extLst>
      <p:ext uri="{BB962C8B-B14F-4D97-AF65-F5344CB8AC3E}">
        <p14:creationId xmlns:p14="http://schemas.microsoft.com/office/powerpoint/2010/main" xmlns="" val="2839224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AB6F0A4-729B-6CAC-FC49-20B811FCDB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F37D2CBF-0786-58B3-5369-F9CCE2DCFD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5F3A5ACB-87F8-84A5-9488-F2EB73ABEC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43DAAF-2377-4115-B957-1C5B29857FEA}" type="datetimeFigureOut">
              <a:rPr lang="en-GB" smtClean="0"/>
              <a:pPr/>
              <a:t>27/05/2023</a:t>
            </a:fld>
            <a:endParaRPr lang="en-GB"/>
          </a:p>
        </p:txBody>
      </p:sp>
      <p:sp>
        <p:nvSpPr>
          <p:cNvPr id="5" name="Footer Placeholder 4">
            <a:extLst>
              <a:ext uri="{FF2B5EF4-FFF2-40B4-BE49-F238E27FC236}">
                <a16:creationId xmlns:a16="http://schemas.microsoft.com/office/drawing/2014/main" xmlns="" id="{AA0628F3-5C01-9707-8D66-DB9B88D640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33B65F22-FA54-1CF0-1877-AE38A5D4CD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054394-7413-4079-B984-E2D1A6A0BEF2}" type="slidenum">
              <a:rPr lang="en-GB" smtClean="0"/>
              <a:pPr/>
              <a:t>‹#›</a:t>
            </a:fld>
            <a:endParaRPr lang="en-GB"/>
          </a:p>
        </p:txBody>
      </p:sp>
    </p:spTree>
    <p:extLst>
      <p:ext uri="{BB962C8B-B14F-4D97-AF65-F5344CB8AC3E}">
        <p14:creationId xmlns:p14="http://schemas.microsoft.com/office/powerpoint/2010/main" xmlns="" val="27068426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cid:31E72993-5C74-4CFE-9459-4B6D11A2DD35"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hyperlink" Target="https://www.facebook.com/hashtag/youthworkchangeslives?__eep__=6&amp;__cft__%5b0%5d=AZXd5HzH55UNBWjBko4fEanwFTIbJjW-p59rtiQAL7S3bgbgHXd6yTz466WFH6fsNRpEiUKfuEATsV3CQUuaD3OsTorfq7YEEDKLT5ntnTxAshP_zmqxoKTkurodycwKczOTHsMCZ-ipprn38elJxmrIFHzS_sRFvk_bvZlBz8QXbZ7yyTymjFqlMTyYJmGybD4&amp;__tn__=*NK-R" TargetMode="External"/><Relationship Id="rId7" Type="http://schemas.openxmlformats.org/officeDocument/2006/relationships/image" Target="../media/image4.png"/><Relationship Id="rId2" Type="http://schemas.openxmlformats.org/officeDocument/2006/relationships/hyperlink" Target="https://www.facebook.com/hashtag/lifelongfriends?__eep__=6&amp;__cft__%5b0%5d=AZXd5HzH55UNBWjBko4fEanwFTIbJjW-p59rtiQAL7S3bgbgHXd6yTz466WFH6fsNRpEiUKfuEATsV3CQUuaD3OsTorfq7YEEDKLT5ntnTxAshP_zmqxoKTkurodycwKczOTHsMCZ-ipprn38elJxmrIFHzS_sRFvk_bvZlBz8QXbZ7yyTymjFqlMTyYJmGybD4&amp;__tn__=*NK-R"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hyperlink" Target="https://www.facebook.com/hashtag/smilesforfree?__eep__=6&amp;__cft__%5b0%5d=AZXd5HzH55UNBWjBko4fEanwFTIbJjW-p59rtiQAL7S3bgbgHXd6yTz466WFH6fsNRpEiUKfuEATsV3CQUuaD3OsTorfq7YEEDKLT5ntnTxAshP_zmqxoKTkurodycwKczOTHsMCZ-ipprn38elJxmrIFHzS_sRFvk_bvZlBz8QXbZ7yyTymjFqlMTyYJmGybD4&amp;__tn__=*NK-R" TargetMode="Externa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cid:4A77DE6C-6552-43E2-AE2A-E6CF69A4A8C8" TargetMode="External"/><Relationship Id="rId3" Type="http://schemas.openxmlformats.org/officeDocument/2006/relationships/image" Target="../media/image43.jpeg"/><Relationship Id="rId7" Type="http://schemas.openxmlformats.org/officeDocument/2006/relationships/image" Target="../media/image45.jpeg"/><Relationship Id="rId12" Type="http://schemas.openxmlformats.org/officeDocument/2006/relationships/image" Target="cid:5CBD8B04-40B7-4DF8-9C36-4EB346759C24" TargetMode="External"/><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cid:8216E017-51B5-48CD-8494-20B785711EFB" TargetMode="External"/><Relationship Id="rId11" Type="http://schemas.openxmlformats.org/officeDocument/2006/relationships/image" Target="../media/image47.jpeg"/><Relationship Id="rId5" Type="http://schemas.openxmlformats.org/officeDocument/2006/relationships/image" Target="../media/image44.jpeg"/><Relationship Id="rId10" Type="http://schemas.openxmlformats.org/officeDocument/2006/relationships/image" Target="cid:7520967C-3B39-41AB-905A-EA7AF703C102" TargetMode="External"/><Relationship Id="rId4" Type="http://schemas.openxmlformats.org/officeDocument/2006/relationships/image" Target="cid:ED9C7F95-306A-40BE-A581-7611AAB3570C" TargetMode="External"/><Relationship Id="rId9"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xmlns="" id="{E91DC736-0EF8-4F87-9146-EBF1D2EE4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See the source image">
            <a:extLst>
              <a:ext uri="{FF2B5EF4-FFF2-40B4-BE49-F238E27FC236}">
                <a16:creationId xmlns:a16="http://schemas.microsoft.com/office/drawing/2014/main" xmlns="" id="{2A6B137C-FDA6-A03A-252A-CE9EE45D3625}"/>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21100" r="1" b="16796"/>
          <a:stretch/>
        </p:blipFill>
        <p:spPr bwMode="auto">
          <a:xfrm>
            <a:off x="3523488" y="10"/>
            <a:ext cx="8668512" cy="6857990"/>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Rectangle 10">
            <a:extLst>
              <a:ext uri="{FF2B5EF4-FFF2-40B4-BE49-F238E27FC236}">
                <a16:creationId xmlns:a16="http://schemas.microsoft.com/office/drawing/2014/main" xmlns="" id="{097CD68E-23E3-4007-8847-CD0944C4F7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D6BBD358-B619-B7CD-6279-D4505BBD76A5}"/>
              </a:ext>
            </a:extLst>
          </p:cNvPr>
          <p:cNvSpPr>
            <a:spLocks noGrp="1"/>
          </p:cNvSpPr>
          <p:nvPr>
            <p:ph type="ctrTitle"/>
          </p:nvPr>
        </p:nvSpPr>
        <p:spPr>
          <a:xfrm>
            <a:off x="477981" y="1122363"/>
            <a:ext cx="4023360" cy="3204134"/>
          </a:xfrm>
        </p:spPr>
        <p:txBody>
          <a:bodyPr anchor="b">
            <a:normAutofit fontScale="90000"/>
          </a:bodyPr>
          <a:lstStyle/>
          <a:p>
            <a:pPr algn="l"/>
            <a:r>
              <a:rPr lang="en-GB" sz="4000" b="1" dirty="0" smtClean="0">
                <a:solidFill>
                  <a:srgbClr val="595959"/>
                </a:solidFill>
              </a:rPr>
              <a:t>Cromarty Youth Café Report for Community </a:t>
            </a:r>
            <a:r>
              <a:rPr lang="en-GB" sz="4000" b="1" dirty="0" smtClean="0">
                <a:solidFill>
                  <a:srgbClr val="595959"/>
                </a:solidFill>
              </a:rPr>
              <a:t>Council</a:t>
            </a:r>
            <a:br>
              <a:rPr lang="en-GB" sz="4000" b="1" dirty="0" smtClean="0">
                <a:solidFill>
                  <a:srgbClr val="595959"/>
                </a:solidFill>
              </a:rPr>
            </a:br>
            <a:r>
              <a:rPr lang="en-GB" sz="4000" b="1" dirty="0" smtClean="0">
                <a:solidFill>
                  <a:srgbClr val="595959"/>
                </a:solidFill>
              </a:rPr>
              <a:t/>
            </a:r>
            <a:br>
              <a:rPr lang="en-GB" sz="4000" b="1" dirty="0" smtClean="0">
                <a:solidFill>
                  <a:srgbClr val="595959"/>
                </a:solidFill>
              </a:rPr>
            </a:br>
            <a:r>
              <a:rPr lang="en-GB" sz="4000" b="1" dirty="0" smtClean="0">
                <a:solidFill>
                  <a:srgbClr val="595959"/>
                </a:solidFill>
              </a:rPr>
              <a:t>May 2023</a:t>
            </a:r>
            <a:endParaRPr lang="en-GB" sz="3700" b="1" dirty="0"/>
          </a:p>
        </p:txBody>
      </p:sp>
      <p:sp>
        <p:nvSpPr>
          <p:cNvPr id="3" name="Subtitle 2">
            <a:extLst>
              <a:ext uri="{FF2B5EF4-FFF2-40B4-BE49-F238E27FC236}">
                <a16:creationId xmlns:a16="http://schemas.microsoft.com/office/drawing/2014/main" xmlns="" id="{6952A1BF-4B39-0A83-03AF-E50B64239A2C}"/>
              </a:ext>
            </a:extLst>
          </p:cNvPr>
          <p:cNvSpPr>
            <a:spLocks noGrp="1"/>
          </p:cNvSpPr>
          <p:nvPr>
            <p:ph type="subTitle" idx="1"/>
          </p:nvPr>
        </p:nvSpPr>
        <p:spPr>
          <a:xfrm>
            <a:off x="477980" y="4872922"/>
            <a:ext cx="4023359" cy="1208141"/>
          </a:xfrm>
        </p:spPr>
        <p:txBody>
          <a:bodyPr>
            <a:normAutofit/>
          </a:bodyPr>
          <a:lstStyle/>
          <a:p>
            <a:pPr algn="l"/>
            <a:endParaRPr lang="en-GB" sz="2000" dirty="0"/>
          </a:p>
        </p:txBody>
      </p:sp>
      <p:sp>
        <p:nvSpPr>
          <p:cNvPr id="18" name="Rectangle 12">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842920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5" name="Rectangle 3084">
            <a:extLst>
              <a:ext uri="{FF2B5EF4-FFF2-40B4-BE49-F238E27FC236}">
                <a16:creationId xmlns:a16="http://schemas.microsoft.com/office/drawing/2014/main" xmlns="" id="{6C2997EE-0889-44C3-AC0D-18F26AC9AA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May be an image of 7 people">
            <a:extLst>
              <a:ext uri="{FF2B5EF4-FFF2-40B4-BE49-F238E27FC236}">
                <a16:creationId xmlns:a16="http://schemas.microsoft.com/office/drawing/2014/main" xmlns="" id="{9439DBD6-5E5F-D051-36F4-CBEDA9638CB9}"/>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3" b="45129"/>
          <a:stretch/>
        </p:blipFill>
        <p:spPr bwMode="auto">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a:noFill/>
          <a:extLst>
            <a:ext uri="{909E8E84-426E-40DD-AFC4-6F175D3DCCD1}">
              <a14:hiddenFill xmlns:a14="http://schemas.microsoft.com/office/drawing/2010/main" xmlns="">
                <a:solidFill>
                  <a:srgbClr val="FFFFFF"/>
                </a:solidFill>
              </a14:hiddenFill>
            </a:ext>
          </a:extLst>
        </p:spPr>
      </p:pic>
      <p:pic>
        <p:nvPicPr>
          <p:cNvPr id="3078" name="Picture 6" descr="May be an image of 8 people, frisbee and grass">
            <a:extLst>
              <a:ext uri="{FF2B5EF4-FFF2-40B4-BE49-F238E27FC236}">
                <a16:creationId xmlns:a16="http://schemas.microsoft.com/office/drawing/2014/main" xmlns="" id="{222E9135-9113-63C9-BBEF-68E50E4E563E}"/>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3" b="23877"/>
          <a:stretch/>
        </p:blipFill>
        <p:spPr bwMode="auto">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xmlns="">
                <a:solidFill>
                  <a:srgbClr val="FFFFFF"/>
                </a:solidFill>
              </a14:hiddenFill>
            </a:ext>
          </a:extLst>
        </p:spPr>
      </p:pic>
      <p:pic>
        <p:nvPicPr>
          <p:cNvPr id="3074" name="Picture 2" descr="May be an image of 6 people">
            <a:extLst>
              <a:ext uri="{FF2B5EF4-FFF2-40B4-BE49-F238E27FC236}">
                <a16:creationId xmlns:a16="http://schemas.microsoft.com/office/drawing/2014/main" xmlns="" id="{0B85810F-EAAE-1687-FFBA-328CA3B0E2D0}"/>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10793" b="39767"/>
          <a:stretch/>
        </p:blipFill>
        <p:spPr bwMode="auto">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xmlns="">
                <a:solidFill>
                  <a:srgbClr val="FFFFFF"/>
                </a:solidFill>
              </a14:hiddenFill>
            </a:ext>
          </a:extLst>
        </p:spPr>
      </p:pic>
      <p:pic>
        <p:nvPicPr>
          <p:cNvPr id="3080" name="Picture 8" descr="May be an image of 5 people, people playing American football, people playing football and grass">
            <a:extLst>
              <a:ext uri="{FF2B5EF4-FFF2-40B4-BE49-F238E27FC236}">
                <a16:creationId xmlns:a16="http://schemas.microsoft.com/office/drawing/2014/main" xmlns="" id="{C3F1BF42-60A1-0F75-11F4-BD299705B0B2}"/>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r="1" b="19447"/>
          <a:stretch/>
        </p:blipFill>
        <p:spPr bwMode="auto">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89308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3A828BF-7B00-6D5B-2718-6813D7194B35}"/>
              </a:ext>
            </a:extLst>
          </p:cNvPr>
          <p:cNvSpPr>
            <a:spLocks noGrp="1"/>
          </p:cNvSpPr>
          <p:nvPr>
            <p:ph type="title"/>
          </p:nvPr>
        </p:nvSpPr>
        <p:spPr>
          <a:xfrm>
            <a:off x="686834" y="1153572"/>
            <a:ext cx="3200400" cy="4461163"/>
          </a:xfrm>
        </p:spPr>
        <p:txBody>
          <a:bodyPr>
            <a:normAutofit/>
          </a:bodyPr>
          <a:lstStyle/>
          <a:p>
            <a:r>
              <a:rPr lang="en-GB">
                <a:solidFill>
                  <a:srgbClr val="FFFFFF"/>
                </a:solidFill>
              </a:rPr>
              <a:t>Jnr Youth Café </a:t>
            </a: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xmlns="" id="{C9B756C3-19BF-A902-4DDA-FC27C797A365}"/>
              </a:ext>
            </a:extLst>
          </p:cNvPr>
          <p:cNvSpPr>
            <a:spLocks noGrp="1"/>
          </p:cNvSpPr>
          <p:nvPr>
            <p:ph idx="1"/>
          </p:nvPr>
        </p:nvSpPr>
        <p:spPr>
          <a:xfrm>
            <a:off x="4447308" y="591344"/>
            <a:ext cx="6906491" cy="5585619"/>
          </a:xfrm>
        </p:spPr>
        <p:txBody>
          <a:bodyPr anchor="ctr">
            <a:normAutofit/>
          </a:bodyPr>
          <a:lstStyle/>
          <a:p>
            <a:r>
              <a:rPr lang="en-GB" sz="2400"/>
              <a:t>Weekly sessions with around 50 attendees weekly,</a:t>
            </a:r>
          </a:p>
          <a:p>
            <a:r>
              <a:rPr lang="en-GB" sz="2400"/>
              <a:t>Each session is planned and delivered by Young people and supported by Wanda &amp; myself,</a:t>
            </a:r>
          </a:p>
          <a:p>
            <a:r>
              <a:rPr lang="en-GB" sz="2400"/>
              <a:t>Youth Consultation about what young people would like to see at the Youth Café</a:t>
            </a:r>
          </a:p>
          <a:p>
            <a:r>
              <a:rPr lang="en-GB" sz="2400"/>
              <a:t>Themed Arts &amp; Crafts and various different sport’s</a:t>
            </a:r>
          </a:p>
          <a:p>
            <a:r>
              <a:rPr lang="en-GB" sz="2400"/>
              <a:t>Young people tell us they love coming to Youth Café, and they look forward to a Wednesday night.</a:t>
            </a:r>
          </a:p>
          <a:p>
            <a:r>
              <a:rPr lang="en-GB" sz="2400"/>
              <a:t>One YP asks me when I am walking down the street in Cromarty asks every day “Is Youth Café on tonight?”</a:t>
            </a:r>
          </a:p>
          <a:p>
            <a:pPr marL="0" indent="0">
              <a:buNone/>
            </a:pPr>
            <a:endParaRPr lang="en-GB" sz="2400"/>
          </a:p>
          <a:p>
            <a:endParaRPr lang="en-GB" sz="2400"/>
          </a:p>
        </p:txBody>
      </p:sp>
    </p:spTree>
    <p:extLst>
      <p:ext uri="{BB962C8B-B14F-4D97-AF65-F5344CB8AC3E}">
        <p14:creationId xmlns:p14="http://schemas.microsoft.com/office/powerpoint/2010/main" xmlns="" val="318937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9" name="Rectangle 5128">
            <a:extLst>
              <a:ext uri="{FF2B5EF4-FFF2-40B4-BE49-F238E27FC236}">
                <a16:creationId xmlns:a16="http://schemas.microsoft.com/office/drawing/2014/main" xmlns="" id="{B78EDDD3-C548-48EF-B3CA-B290B17192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on grass&#10;&#10;Description automatically generated with medium confidence">
            <a:extLst>
              <a:ext uri="{FF2B5EF4-FFF2-40B4-BE49-F238E27FC236}">
                <a16:creationId xmlns:a16="http://schemas.microsoft.com/office/drawing/2014/main" xmlns="" id="{646EA3D6-6A32-8FA9-F31F-5AEDADEC6615}"/>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10369" r="-2" b="11782"/>
          <a:stretch/>
        </p:blipFill>
        <p:spPr>
          <a:xfrm rot="5400000">
            <a:off x="-1160931" y="1524195"/>
            <a:ext cx="6524936" cy="3809612"/>
          </a:xfrm>
          <a:prstGeom prst="rect">
            <a:avLst/>
          </a:prstGeom>
        </p:spPr>
      </p:pic>
      <p:pic>
        <p:nvPicPr>
          <p:cNvPr id="5124" name="ACB72070-2BA0-4F4C-AC9D-28AD597399CD" descr="IMG_3977.jpg">
            <a:extLst>
              <a:ext uri="{FF2B5EF4-FFF2-40B4-BE49-F238E27FC236}">
                <a16:creationId xmlns:a16="http://schemas.microsoft.com/office/drawing/2014/main" xmlns="" id="{F0217D6F-CC9E-3ECF-8EC1-9AB4F56D8A75}"/>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3450" r="8947" b="-2"/>
          <a:stretch/>
        </p:blipFill>
        <p:spPr bwMode="auto">
          <a:xfrm>
            <a:off x="4196497" y="166533"/>
            <a:ext cx="3797618" cy="652493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2" name="C20B3870-5D5D-4E87-906D-6E98F1F2AC05" descr="IMG_3979.jpg">
            <a:extLst>
              <a:ext uri="{FF2B5EF4-FFF2-40B4-BE49-F238E27FC236}">
                <a16:creationId xmlns:a16="http://schemas.microsoft.com/office/drawing/2014/main" xmlns="" id="{DBEE2074-44BE-6061-66B9-9A15F6A17252}"/>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2309" r="2" b="35684"/>
          <a:stretch/>
        </p:blipFill>
        <p:spPr bwMode="auto">
          <a:xfrm>
            <a:off x="8183346" y="166533"/>
            <a:ext cx="3822808" cy="316065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3" name="72E176EE-9777-4D65-9579-BBB05BF31BCE" descr="IMG_3987.jpg">
            <a:extLst>
              <a:ext uri="{FF2B5EF4-FFF2-40B4-BE49-F238E27FC236}">
                <a16:creationId xmlns:a16="http://schemas.microsoft.com/office/drawing/2014/main" xmlns="" id="{185B9967-622C-71E1-FB01-503F4D632293}"/>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6950" r="2" b="30570"/>
          <a:stretch/>
        </p:blipFill>
        <p:spPr bwMode="auto">
          <a:xfrm>
            <a:off x="8183346" y="3506741"/>
            <a:ext cx="3822808" cy="318472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65231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9B7050-D29F-8301-A556-037000C37E27}"/>
              </a:ext>
            </a:extLst>
          </p:cNvPr>
          <p:cNvSpPr>
            <a:spLocks noGrp="1"/>
          </p:cNvSpPr>
          <p:nvPr>
            <p:ph type="title"/>
          </p:nvPr>
        </p:nvSpPr>
        <p:spPr/>
        <p:txBody>
          <a:bodyPr/>
          <a:lstStyle/>
          <a:p>
            <a:r>
              <a:rPr lang="en-GB" dirty="0"/>
              <a:t>Get Heard - Mental Health Work</a:t>
            </a:r>
          </a:p>
        </p:txBody>
      </p:sp>
      <p:sp>
        <p:nvSpPr>
          <p:cNvPr id="3" name="Content Placeholder 2">
            <a:extLst>
              <a:ext uri="{FF2B5EF4-FFF2-40B4-BE49-F238E27FC236}">
                <a16:creationId xmlns:a16="http://schemas.microsoft.com/office/drawing/2014/main" xmlns="" id="{896EF7E5-F6C0-73DE-DA6B-C20D2245E344}"/>
              </a:ext>
            </a:extLst>
          </p:cNvPr>
          <p:cNvSpPr>
            <a:spLocks noGrp="1"/>
          </p:cNvSpPr>
          <p:nvPr>
            <p:ph idx="1"/>
          </p:nvPr>
        </p:nvSpPr>
        <p:spPr/>
        <p:txBody>
          <a:bodyPr>
            <a:normAutofit fontScale="85000" lnSpcReduction="20000"/>
          </a:bodyPr>
          <a:lstStyle/>
          <a:p>
            <a:r>
              <a:rPr lang="en-GB" sz="2000" dirty="0"/>
              <a:t>Continuing area of high concern on the Black Isle – access to mental health support and working with partners is key </a:t>
            </a:r>
          </a:p>
          <a:p>
            <a:r>
              <a:rPr lang="en-GB" sz="2000" dirty="0"/>
              <a:t>We have  10 mental health ambassadors in Fortrose Academy from various year groups , they are looking at reducing the stigma of mental health , social media bullying , the transition from P 7 in to the big school some first years have felt this was very overwhelming , </a:t>
            </a:r>
          </a:p>
          <a:p>
            <a:r>
              <a:rPr lang="en-GB" sz="2000" dirty="0" err="1"/>
              <a:t>MikeysLine</a:t>
            </a:r>
            <a:r>
              <a:rPr lang="en-GB" sz="2000" dirty="0"/>
              <a:t> – Interactive and informative session with Allana from Mikeysline </a:t>
            </a:r>
            <a:r>
              <a:rPr lang="en-US" sz="2100" dirty="0"/>
              <a:t>Highlighting the services Mikeysline provide both within the school setting and out with. </a:t>
            </a:r>
          </a:p>
          <a:p>
            <a:r>
              <a:rPr lang="en-GB" sz="2000" dirty="0"/>
              <a:t>Young people tell us being part of our group helps them build relationships with positive role models , and that they have improved, communication skills and behaviours, better at listening to others and their needs and experiences A number of our group had had trauma and suffered sadness loss and grief they are keen there is more done to support young and older yp </a:t>
            </a:r>
          </a:p>
          <a:p>
            <a:r>
              <a:rPr lang="en-GB" sz="2000" dirty="0"/>
              <a:t>Daily emotional check-in’s with YP, fears around exams, and leaving school, and now needing to step out of their comfort Zone, </a:t>
            </a:r>
          </a:p>
          <a:p>
            <a:r>
              <a:rPr lang="en-GB" sz="2000" dirty="0"/>
              <a:t>Anxious about exam results </a:t>
            </a:r>
          </a:p>
          <a:p>
            <a:r>
              <a:rPr lang="en-GB" sz="2000" dirty="0"/>
              <a:t>Resilient Kids moving up programme has been delivered to all P7’s across the ASG over the past year – Through a group of six friends, the programme explores various issues and helps pupils to develop skills, build confidence and become more resilient</a:t>
            </a:r>
          </a:p>
          <a:p>
            <a:r>
              <a:rPr lang="en-GB" sz="2000" b="0" i="0" dirty="0">
                <a:solidFill>
                  <a:srgbClr val="040C28"/>
                </a:solidFill>
                <a:effectLst/>
              </a:rPr>
              <a:t>helps young people build positive social, emotional, thinking and communication skills and behaviours</a:t>
            </a:r>
            <a:r>
              <a:rPr lang="en-GB" sz="2000" b="0" i="0" dirty="0">
                <a:solidFill>
                  <a:srgbClr val="202124"/>
                </a:solidFill>
                <a:effectLst/>
              </a:rPr>
              <a:t>.</a:t>
            </a:r>
            <a:endParaRPr lang="en-GB" sz="2000" dirty="0"/>
          </a:p>
        </p:txBody>
      </p:sp>
      <p:pic>
        <p:nvPicPr>
          <p:cNvPr id="1026" name="Picture 2" descr="Image result for good mental health quotes">
            <a:extLst>
              <a:ext uri="{FF2B5EF4-FFF2-40B4-BE49-F238E27FC236}">
                <a16:creationId xmlns:a16="http://schemas.microsoft.com/office/drawing/2014/main" xmlns="" id="{0885029D-C14D-C127-C1FD-9D06DEB21750}"/>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6080760"/>
            <a:ext cx="1244327" cy="77234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4">
            <a:extLst>
              <a:ext uri="{FF2B5EF4-FFF2-40B4-BE49-F238E27FC236}">
                <a16:creationId xmlns:a16="http://schemas.microsoft.com/office/drawing/2014/main" xmlns="" id="{009DD488-BAF4-3813-755A-F392AB77ED8C}"/>
              </a:ext>
            </a:extLst>
          </p:cNvPr>
          <p:cNvSpPr>
            <a:spLocks noChangeArrowheads="1"/>
          </p:cNvSpPr>
          <p:nvPr/>
        </p:nvSpPr>
        <p:spPr bwMode="auto">
          <a:xfrm>
            <a:off x="11818243" y="3473737"/>
            <a:ext cx="3526986"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r>
            <a:br>
              <a:rPr kumimoji="0" lang="en-GB" altLang="en-US" sz="11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br>
            <a:r>
              <a:rPr kumimoji="0" lang="en-GB" altLang="en-US" sz="11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r>
            <a:br>
              <a:rPr kumimoji="0" lang="en-GB" altLang="en-US" sz="11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br>
            <a:endParaRPr kumimoji="0" lang="en-GB" altLang="en-US" sz="1800" b="0" i="0" u="none" strike="noStrike" cap="none" normalizeH="0" baseline="0">
              <a:ln>
                <a:noFill/>
              </a:ln>
              <a:solidFill>
                <a:schemeClr val="tx1"/>
              </a:solidFill>
              <a:effectLst/>
              <a:latin typeface="Arial" panose="020B0604020202020204" pitchFamily="34" charset="0"/>
            </a:endParaRPr>
          </a:p>
        </p:txBody>
      </p:sp>
      <p:pic>
        <p:nvPicPr>
          <p:cNvPr id="1027" name="31E72993-5C74-4CFE-9459-4B6D11A2DD35" descr="IMG_3992.jpg">
            <a:extLst>
              <a:ext uri="{FF2B5EF4-FFF2-40B4-BE49-F238E27FC236}">
                <a16:creationId xmlns:a16="http://schemas.microsoft.com/office/drawing/2014/main" xmlns="" id="{2DDCB296-FB08-FD6E-D83A-A32F1F820025}"/>
              </a:ext>
            </a:extLst>
          </p:cNvPr>
          <p:cNvPicPr>
            <a:picLocks noChangeAspect="1" noChangeArrowheads="1"/>
          </p:cNvPicPr>
          <p:nvPr/>
        </p:nvPicPr>
        <p:blipFill>
          <a:blip r:embed="rId3" r:link="rId4" cstate="print">
            <a:extLst>
              <a:ext uri="{28A0092B-C50C-407E-A947-70E740481C1C}">
                <a14:useLocalDpi xmlns:a14="http://schemas.microsoft.com/office/drawing/2010/main" xmlns="" val="0"/>
              </a:ext>
            </a:extLst>
          </a:blip>
          <a:srcRect/>
          <a:stretch>
            <a:fillRect/>
          </a:stretch>
        </p:blipFill>
        <p:spPr bwMode="auto">
          <a:xfrm>
            <a:off x="11117766" y="5647030"/>
            <a:ext cx="908228" cy="121097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a:extLst>
              <a:ext uri="{FF2B5EF4-FFF2-40B4-BE49-F238E27FC236}">
                <a16:creationId xmlns:a16="http://schemas.microsoft.com/office/drawing/2014/main" xmlns="" id="{48EBB3AC-B90C-2A63-1A99-530F7C4738A1}"/>
              </a:ext>
            </a:extLst>
          </p:cNvPr>
          <p:cNvSpPr txBox="1"/>
          <p:nvPr/>
        </p:nvSpPr>
        <p:spPr>
          <a:xfrm>
            <a:off x="8248816" y="6245231"/>
            <a:ext cx="3323064" cy="461665"/>
          </a:xfrm>
          <a:prstGeom prst="rect">
            <a:avLst/>
          </a:prstGeom>
          <a:noFill/>
        </p:spPr>
        <p:txBody>
          <a:bodyPr wrap="square" rtlCol="0">
            <a:spAutoFit/>
          </a:bodyPr>
          <a:lstStyle/>
          <a:p>
            <a:r>
              <a:rPr lang="en-GB" sz="1200" dirty="0"/>
              <a:t>Archie &amp; Maisie wearing their mental health ambassador Badges with pride</a:t>
            </a:r>
          </a:p>
        </p:txBody>
      </p:sp>
      <p:pic>
        <p:nvPicPr>
          <p:cNvPr id="6" name="Picture 2">
            <a:extLst>
              <a:ext uri="{FF2B5EF4-FFF2-40B4-BE49-F238E27FC236}">
                <a16:creationId xmlns:a16="http://schemas.microsoft.com/office/drawing/2014/main" xmlns="" id="{AF9EBE94-F735-1B0B-5D6D-F384D4F7802B}"/>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663794" y="166828"/>
            <a:ext cx="2362200" cy="13287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17220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xmlns="" id="{21AC6A30-4F22-4C0F-B278-19C5B8A80C5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xmlns="" id="{BB4335AD-65B1-44E4-90AF-264024FE4B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36547BF-967F-DBB6-B9C5-5F261E6CE465}"/>
              </a:ext>
            </a:extLst>
          </p:cNvPr>
          <p:cNvSpPr>
            <a:spLocks noGrp="1"/>
          </p:cNvSpPr>
          <p:nvPr>
            <p:ph type="title"/>
          </p:nvPr>
        </p:nvSpPr>
        <p:spPr>
          <a:xfrm>
            <a:off x="3970366" y="609600"/>
            <a:ext cx="4267200" cy="1351472"/>
          </a:xfrm>
        </p:spPr>
        <p:txBody>
          <a:bodyPr>
            <a:normAutofit/>
          </a:bodyPr>
          <a:lstStyle/>
          <a:p>
            <a:pPr algn="ctr"/>
            <a:r>
              <a:rPr lang="en-GB" sz="4100">
                <a:solidFill>
                  <a:schemeClr val="tx1">
                    <a:lumMod val="85000"/>
                    <a:lumOff val="15000"/>
                  </a:schemeClr>
                </a:solidFill>
              </a:rPr>
              <a:t>Introduction to Youthwork Training</a:t>
            </a:r>
          </a:p>
        </p:txBody>
      </p:sp>
      <p:pic>
        <p:nvPicPr>
          <p:cNvPr id="4" name="2614FBAA-FCCC-48DD-9F34-E6CF706EE618" descr="IMG_3993.jpg">
            <a:extLst>
              <a:ext uri="{FF2B5EF4-FFF2-40B4-BE49-F238E27FC236}">
                <a16:creationId xmlns:a16="http://schemas.microsoft.com/office/drawing/2014/main" xmlns="" id="{DBF67864-C109-C0A3-35BC-2FD9D140D222}"/>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6405" r="21743"/>
          <a:stretch/>
        </p:blipFill>
        <p:spPr bwMode="auto">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xmlns="" id="{4F8C99C0-38F2-1F5B-D237-B03AA885A4E8}"/>
              </a:ext>
            </a:extLst>
          </p:cNvPr>
          <p:cNvSpPr>
            <a:spLocks noGrp="1"/>
          </p:cNvSpPr>
          <p:nvPr>
            <p:ph idx="1"/>
          </p:nvPr>
        </p:nvSpPr>
        <p:spPr>
          <a:xfrm>
            <a:off x="4198966" y="2147357"/>
            <a:ext cx="3810000" cy="4101042"/>
          </a:xfrm>
        </p:spPr>
        <p:txBody>
          <a:bodyPr>
            <a:normAutofit/>
          </a:bodyPr>
          <a:lstStyle/>
          <a:p>
            <a:r>
              <a:rPr lang="en-GB" sz="1400">
                <a:solidFill>
                  <a:schemeClr val="tx1">
                    <a:lumMod val="85000"/>
                    <a:lumOff val="15000"/>
                  </a:schemeClr>
                </a:solidFill>
              </a:rPr>
              <a:t>30 young people took part in the course at over various sessions:</a:t>
            </a:r>
          </a:p>
          <a:p>
            <a:r>
              <a:rPr lang="en-GB" sz="1400">
                <a:solidFill>
                  <a:schemeClr val="tx1">
                    <a:lumMod val="85000"/>
                    <a:lumOff val="15000"/>
                  </a:schemeClr>
                </a:solidFill>
              </a:rPr>
              <a:t>Focusing on:</a:t>
            </a:r>
          </a:p>
          <a:p>
            <a:pPr marL="800100" lvl="1" indent="-342900">
              <a:buFont typeface="Wingdings" panose="05000000000000000000" pitchFamily="2" charset="2"/>
              <a:buChar char=""/>
            </a:pPr>
            <a:r>
              <a:rPr lang="en-GB" sz="1400" kern="10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What Is Youth Work </a:t>
            </a:r>
          </a:p>
          <a:p>
            <a:pPr marL="800100" lvl="1" indent="-342900">
              <a:buFont typeface="Wingdings" panose="05000000000000000000" pitchFamily="2" charset="2"/>
              <a:buChar char=""/>
            </a:pPr>
            <a:r>
              <a:rPr lang="en-GB" sz="1400" kern="10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What is the Purpose of Youth Work</a:t>
            </a:r>
          </a:p>
          <a:p>
            <a:pPr marL="800100" lvl="1" indent="-342900">
              <a:buFont typeface="Wingdings" panose="05000000000000000000" pitchFamily="2" charset="2"/>
              <a:buChar char=""/>
            </a:pPr>
            <a:r>
              <a:rPr lang="en-GB" sz="1400" kern="10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Three Essential and Definitive Features of Youth Work</a:t>
            </a:r>
          </a:p>
          <a:p>
            <a:pPr marL="800100" lvl="1" indent="-342900">
              <a:buFont typeface="Wingdings" panose="05000000000000000000" pitchFamily="2" charset="2"/>
              <a:buChar char=""/>
            </a:pPr>
            <a:r>
              <a:rPr lang="en-GB" sz="1400" kern="10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Who Does Youth Work in Highland</a:t>
            </a:r>
          </a:p>
          <a:p>
            <a:pPr marL="800100" lvl="1" indent="-342900">
              <a:buFont typeface="Wingdings" panose="05000000000000000000" pitchFamily="2" charset="2"/>
              <a:buChar char=""/>
            </a:pPr>
            <a:r>
              <a:rPr lang="en-GB" sz="1400" kern="10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Accountability in Youth Work</a:t>
            </a:r>
          </a:p>
          <a:p>
            <a:pPr marL="800100" lvl="1" indent="-342900">
              <a:buFont typeface="Wingdings" panose="05000000000000000000" pitchFamily="2" charset="2"/>
              <a:buChar char=""/>
            </a:pPr>
            <a:r>
              <a:rPr lang="en-GB" sz="1400" kern="10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The Why, How &amp; Where of Youth Work </a:t>
            </a:r>
            <a:r>
              <a:rPr lang="en-GB" sz="1400" kern="100">
                <a:solidFill>
                  <a:schemeClr val="tx1">
                    <a:lumMod val="85000"/>
                    <a:lumOff val="15000"/>
                  </a:schemeClr>
                </a:solidFill>
                <a:effectLst/>
                <a:latin typeface="Segoe UI Symbol" panose="020B0502040204020203" pitchFamily="34" charset="0"/>
                <a:ea typeface="Calibri" panose="020F0502020204030204" pitchFamily="34" charset="0"/>
                <a:cs typeface="Segoe UI Symbol" panose="020B0502040204020203" pitchFamily="34" charset="0"/>
              </a:rPr>
              <a:t>Y</a:t>
            </a:r>
            <a:r>
              <a:rPr lang="en-GB" sz="1400" kern="10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outh Work Outcomes</a:t>
            </a:r>
          </a:p>
          <a:p>
            <a:pPr marL="800100" lvl="1" indent="-342900">
              <a:buFont typeface="Wingdings" panose="05000000000000000000" pitchFamily="2" charset="2"/>
              <a:buChar char=""/>
            </a:pPr>
            <a:r>
              <a:rPr lang="en-GB" sz="1400" kern="10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Challenges &amp; Barriers to Youth Work </a:t>
            </a:r>
          </a:p>
          <a:p>
            <a:pPr marL="800100" lvl="1" indent="-342900">
              <a:buFont typeface="Wingdings" panose="05000000000000000000" pitchFamily="2" charset="2"/>
              <a:buChar char=""/>
            </a:pPr>
            <a:r>
              <a:rPr lang="en-GB" sz="1400" kern="10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Evaluation &amp; Reporting in Youth Work </a:t>
            </a:r>
          </a:p>
          <a:p>
            <a:pPr marL="800100" lvl="1" indent="-342900">
              <a:buFont typeface="Wingdings" panose="05000000000000000000" pitchFamily="2" charset="2"/>
              <a:buChar char=""/>
            </a:pPr>
            <a:r>
              <a:rPr lang="en-GB" sz="1400" kern="100">
                <a:solidFill>
                  <a:schemeClr val="tx1">
                    <a:lumMod val="85000"/>
                    <a:lumOff val="15000"/>
                  </a:schemeClr>
                </a:solidFill>
                <a:effectLst/>
                <a:latin typeface="Segoe UI Symbol" panose="020B0502040204020203" pitchFamily="34" charset="0"/>
                <a:ea typeface="Calibri" panose="020F0502020204030204" pitchFamily="34" charset="0"/>
                <a:cs typeface="Segoe UI Symbol" panose="020B0502040204020203" pitchFamily="34" charset="0"/>
              </a:rPr>
              <a:t>Y</a:t>
            </a:r>
            <a:r>
              <a:rPr lang="en-GB" sz="1400" kern="10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outh Work Polices and Strategies</a:t>
            </a:r>
          </a:p>
          <a:p>
            <a:pPr marL="800100" lvl="1" indent="-342900">
              <a:spcAft>
                <a:spcPts val="800"/>
              </a:spcAft>
              <a:buFont typeface="Wingdings" panose="05000000000000000000" pitchFamily="2" charset="2"/>
              <a:buChar char=""/>
            </a:pPr>
            <a:r>
              <a:rPr lang="en-GB" sz="1400" kern="10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Case Studies</a:t>
            </a:r>
          </a:p>
          <a:p>
            <a:endParaRPr lang="en-GB" sz="1400">
              <a:solidFill>
                <a:schemeClr val="tx1">
                  <a:lumMod val="85000"/>
                  <a:lumOff val="15000"/>
                </a:schemeClr>
              </a:solidFill>
            </a:endParaRPr>
          </a:p>
        </p:txBody>
      </p:sp>
      <p:pic>
        <p:nvPicPr>
          <p:cNvPr id="1028" name="A7C22AA7-4A04-4F24-B0B3-6BED2A1C2275" descr="IMG_4013.jpg">
            <a:extLst>
              <a:ext uri="{FF2B5EF4-FFF2-40B4-BE49-F238E27FC236}">
                <a16:creationId xmlns:a16="http://schemas.microsoft.com/office/drawing/2014/main" xmlns="" id="{2866A973-E65C-0C7E-F85C-7F014938B23E}"/>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8772" r="1012" b="-1"/>
          <a:stretch/>
        </p:blipFill>
        <p:spPr bwMode="auto">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217283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04CDE2-A9CF-E1D2-8EE3-1E3A2603260A}"/>
              </a:ext>
            </a:extLst>
          </p:cNvPr>
          <p:cNvSpPr>
            <a:spLocks noGrp="1"/>
          </p:cNvSpPr>
          <p:nvPr>
            <p:ph type="title"/>
          </p:nvPr>
        </p:nvSpPr>
        <p:spPr/>
        <p:txBody>
          <a:bodyPr/>
          <a:lstStyle/>
          <a:p>
            <a:r>
              <a:rPr lang="en-GB" dirty="0"/>
              <a:t>Planning Meeting with Fun Palaces 	</a:t>
            </a:r>
          </a:p>
        </p:txBody>
      </p:sp>
      <p:sp>
        <p:nvSpPr>
          <p:cNvPr id="3" name="Content Placeholder 2">
            <a:extLst>
              <a:ext uri="{FF2B5EF4-FFF2-40B4-BE49-F238E27FC236}">
                <a16:creationId xmlns:a16="http://schemas.microsoft.com/office/drawing/2014/main" xmlns="" id="{A6E983C4-8D2F-C69C-C332-C7707F6BC591}"/>
              </a:ext>
            </a:extLst>
          </p:cNvPr>
          <p:cNvSpPr>
            <a:spLocks noGrp="1"/>
          </p:cNvSpPr>
          <p:nvPr>
            <p:ph idx="1"/>
          </p:nvPr>
        </p:nvSpPr>
        <p:spPr>
          <a:xfrm>
            <a:off x="838200" y="1825625"/>
            <a:ext cx="10515600" cy="1200604"/>
          </a:xfrm>
        </p:spPr>
        <p:txBody>
          <a:bodyPr/>
          <a:lstStyle/>
          <a:p>
            <a:r>
              <a:rPr lang="en-GB" sz="1800" dirty="0">
                <a:effectLst/>
                <a:latin typeface="Calibri" panose="020F0502020204030204" pitchFamily="34" charset="0"/>
                <a:ea typeface="Calibri" panose="020F0502020204030204" pitchFamily="34" charset="0"/>
              </a:rPr>
              <a:t>Great meeting today with Ruari from Eden Court's Fun Palaces - planning using our skills in - Arts </a:t>
            </a:r>
            <a:r>
              <a:rPr lang="en-GB" sz="1800" dirty="0">
                <a:effectLst/>
                <a:latin typeface="Segoe UI Emoji" panose="020B0502040204020203" pitchFamily="34" charset="0"/>
                <a:ea typeface="Calibri" panose="020F0502020204030204" pitchFamily="34" charset="0"/>
                <a:cs typeface="Segoe UI Emoji" panose="020B0502040204020203" pitchFamily="34" charset="0"/>
              </a:rPr>
              <a:t>🎭</a:t>
            </a:r>
            <a:r>
              <a:rPr lang="en-GB" sz="1800" dirty="0">
                <a:effectLst/>
                <a:latin typeface="Calibri" panose="020F0502020204030204" pitchFamily="34" charset="0"/>
                <a:ea typeface="Calibri" panose="020F0502020204030204" pitchFamily="34" charset="0"/>
              </a:rPr>
              <a:t> , Culture, Heritage , Crafts,  Sports , the environment and sciences </a:t>
            </a:r>
            <a:r>
              <a:rPr lang="en-GB" sz="1800" dirty="0">
                <a:effectLst/>
                <a:latin typeface="Segoe UI Emoji" panose="020B0502040204020203" pitchFamily="34" charset="0"/>
                <a:ea typeface="Calibri" panose="020F0502020204030204" pitchFamily="34" charset="0"/>
                <a:cs typeface="Segoe UI Emoji" panose="020B0502040204020203" pitchFamily="34" charset="0"/>
              </a:rPr>
              <a:t>🧫</a:t>
            </a:r>
            <a:r>
              <a:rPr lang="en-GB" sz="1800" dirty="0">
                <a:effectLst/>
                <a:latin typeface="Calibri" panose="020F0502020204030204" pitchFamily="34" charset="0"/>
                <a:ea typeface="Calibri" panose="020F0502020204030204" pitchFamily="34" charset="0"/>
              </a:rPr>
              <a:t> </a:t>
            </a:r>
            <a:r>
              <a:rPr lang="en-GB" sz="1800" dirty="0">
                <a:effectLst/>
                <a:latin typeface="Segoe UI Emoji" panose="020B0502040204020203" pitchFamily="34" charset="0"/>
                <a:ea typeface="Calibri" panose="020F0502020204030204" pitchFamily="34" charset="0"/>
                <a:cs typeface="Segoe UI Emoji" panose="020B0502040204020203" pitchFamily="34" charset="0"/>
              </a:rPr>
              <a:t>🧬</a:t>
            </a:r>
            <a:r>
              <a:rPr lang="en-GB" sz="1800" dirty="0">
                <a:effectLst/>
                <a:latin typeface="Calibri" panose="020F0502020204030204" pitchFamily="34" charset="0"/>
                <a:ea typeface="Calibri" panose="020F0502020204030204" pitchFamily="34" charset="0"/>
              </a:rPr>
              <a:t> more news in Summer Programme 2023 </a:t>
            </a:r>
            <a:r>
              <a:rPr lang="en-GB" sz="1800" dirty="0">
                <a:effectLst/>
                <a:latin typeface="Segoe UI Emoji" panose="020B0502040204020203" pitchFamily="34" charset="0"/>
                <a:ea typeface="Calibri" panose="020F0502020204030204" pitchFamily="34" charset="0"/>
                <a:cs typeface="Segoe UI Emoji" panose="020B0502040204020203" pitchFamily="34" charset="0"/>
              </a:rPr>
              <a:t>😎</a:t>
            </a:r>
            <a:endParaRPr lang="en-GB" sz="1800" dirty="0">
              <a:effectLst/>
              <a:latin typeface="Calibri" panose="020F0502020204030204" pitchFamily="34" charset="0"/>
              <a:ea typeface="Calibri" panose="020F0502020204030204" pitchFamily="34" charset="0"/>
            </a:endParaRPr>
          </a:p>
          <a:p>
            <a:pPr marL="0" indent="0">
              <a:buNone/>
            </a:pPr>
            <a:endParaRPr lang="en-GB" dirty="0"/>
          </a:p>
        </p:txBody>
      </p:sp>
      <p:pic>
        <p:nvPicPr>
          <p:cNvPr id="6146" name="Picture 2">
            <a:extLst>
              <a:ext uri="{FF2B5EF4-FFF2-40B4-BE49-F238E27FC236}">
                <a16:creationId xmlns:a16="http://schemas.microsoft.com/office/drawing/2014/main" xmlns="" id="{E7019CBA-8BBF-C9E4-FDEE-9495648C36E2}"/>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14400" y="2936420"/>
            <a:ext cx="4909457" cy="368209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05559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EA4029-6F00-1534-8918-AA36AB195555}"/>
              </a:ext>
            </a:extLst>
          </p:cNvPr>
          <p:cNvSpPr>
            <a:spLocks noGrp="1"/>
          </p:cNvSpPr>
          <p:nvPr>
            <p:ph type="title"/>
          </p:nvPr>
        </p:nvSpPr>
        <p:spPr/>
        <p:txBody>
          <a:bodyPr/>
          <a:lstStyle/>
          <a:p>
            <a:r>
              <a:rPr lang="en-GB" dirty="0"/>
              <a:t>Leadership &amp; Learning </a:t>
            </a:r>
          </a:p>
        </p:txBody>
      </p:sp>
      <p:sp>
        <p:nvSpPr>
          <p:cNvPr id="3" name="Content Placeholder 2">
            <a:extLst>
              <a:ext uri="{FF2B5EF4-FFF2-40B4-BE49-F238E27FC236}">
                <a16:creationId xmlns:a16="http://schemas.microsoft.com/office/drawing/2014/main" xmlns="" id="{3E568FFC-3D7B-9D89-4368-69B1718456B1}"/>
              </a:ext>
            </a:extLst>
          </p:cNvPr>
          <p:cNvSpPr>
            <a:spLocks noGrp="1"/>
          </p:cNvSpPr>
          <p:nvPr>
            <p:ph idx="1"/>
          </p:nvPr>
        </p:nvSpPr>
        <p:spPr/>
        <p:txBody>
          <a:bodyPr>
            <a:normAutofit fontScale="92500" lnSpcReduction="20000"/>
          </a:bodyPr>
          <a:lstStyle/>
          <a:p>
            <a:r>
              <a:rPr lang="en-GB" dirty="0"/>
              <a:t>20 young people are taking part in the Highlife Highland Choose to Lead Level 4 Award (SCQF Rated Level 4)</a:t>
            </a:r>
          </a:p>
          <a:p>
            <a:r>
              <a:rPr lang="en-GB" dirty="0"/>
              <a:t>The choose to lead award focuses on Young people planning, preparing, delivering &amp; then evaluating the session.</a:t>
            </a:r>
          </a:p>
          <a:p>
            <a:r>
              <a:rPr lang="en-GB" dirty="0"/>
              <a:t>These sessions will be delivered at Multi-Sports, After school clubs, Rowing &amp; Youth Café.</a:t>
            </a:r>
          </a:p>
          <a:p>
            <a:r>
              <a:rPr lang="en-GB" dirty="0"/>
              <a:t>Young people need to deliver 40 hours of their time to gain the award while filling in their paperwork.</a:t>
            </a:r>
          </a:p>
          <a:p>
            <a:r>
              <a:rPr lang="en-GB" dirty="0"/>
              <a:t>This is overseen by Wanda and will then be signed off by University of Inverness (UHI)</a:t>
            </a:r>
          </a:p>
          <a:p>
            <a:r>
              <a:rPr lang="en-GB" dirty="0"/>
              <a:t>A number of young people from Cromarty are taking part in Saltire Award &amp; HLH Leadership Award</a:t>
            </a:r>
          </a:p>
          <a:p>
            <a:endParaRPr lang="en-GB" dirty="0"/>
          </a:p>
          <a:p>
            <a:endParaRPr lang="en-GB" dirty="0"/>
          </a:p>
        </p:txBody>
      </p:sp>
      <p:pic>
        <p:nvPicPr>
          <p:cNvPr id="4100" name="Picture 4" descr="What are you going to do today to lead your business? | Linked Business">
            <a:extLst>
              <a:ext uri="{FF2B5EF4-FFF2-40B4-BE49-F238E27FC236}">
                <a16:creationId xmlns:a16="http://schemas.microsoft.com/office/drawing/2014/main" xmlns="" id="{AF5E75AC-5478-2D9B-4DE3-6AFDABB78695}"/>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361860" y="0"/>
            <a:ext cx="2717654" cy="180702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85357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6" name="5676CE29-9C25-4676-ACD0-4D29BFEDA517" descr="IMG_3895.jpg">
            <a:extLst>
              <a:ext uri="{FF2B5EF4-FFF2-40B4-BE49-F238E27FC236}">
                <a16:creationId xmlns:a16="http://schemas.microsoft.com/office/drawing/2014/main" xmlns="" id="{C6F73736-4B00-2D24-1249-A6C8E3BDCC9B}"/>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1032" b="13982"/>
          <a:stretch/>
        </p:blipFill>
        <p:spPr bwMode="auto">
          <a:xfrm>
            <a:off x="20" y="1282"/>
            <a:ext cx="12191980" cy="6856718"/>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44032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C9A36457-A5F4-4103-A443-02581C0918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DC5FB7E8-B636-40FA-BE8D-48145C0F5C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41A0B2A6-6C0E-586A-79FA-4F66272A34A7}"/>
              </a:ext>
            </a:extLst>
          </p:cNvPr>
          <p:cNvSpPr>
            <a:spLocks noGrp="1"/>
          </p:cNvSpPr>
          <p:nvPr>
            <p:ph type="title"/>
          </p:nvPr>
        </p:nvSpPr>
        <p:spPr>
          <a:xfrm>
            <a:off x="1137036" y="548640"/>
            <a:ext cx="9543405" cy="1188720"/>
          </a:xfrm>
        </p:spPr>
        <p:txBody>
          <a:bodyPr>
            <a:normAutofit/>
          </a:bodyPr>
          <a:lstStyle/>
          <a:p>
            <a:r>
              <a:rPr lang="en-GB">
                <a:solidFill>
                  <a:schemeClr val="tx1">
                    <a:lumMod val="85000"/>
                    <a:lumOff val="15000"/>
                  </a:schemeClr>
                </a:solidFill>
              </a:rPr>
              <a:t>Funding Application </a:t>
            </a:r>
          </a:p>
        </p:txBody>
      </p:sp>
      <p:sp>
        <p:nvSpPr>
          <p:cNvPr id="3" name="Content Placeholder 2">
            <a:extLst>
              <a:ext uri="{FF2B5EF4-FFF2-40B4-BE49-F238E27FC236}">
                <a16:creationId xmlns:a16="http://schemas.microsoft.com/office/drawing/2014/main" xmlns="" id="{E2B6E18B-B8FE-1311-54C5-A87935CB4AFE}"/>
              </a:ext>
            </a:extLst>
          </p:cNvPr>
          <p:cNvSpPr>
            <a:spLocks noGrp="1"/>
          </p:cNvSpPr>
          <p:nvPr>
            <p:ph idx="1"/>
          </p:nvPr>
        </p:nvSpPr>
        <p:spPr>
          <a:xfrm>
            <a:off x="1957987" y="2431765"/>
            <a:ext cx="8276026" cy="3320031"/>
          </a:xfrm>
        </p:spPr>
        <p:txBody>
          <a:bodyPr anchor="ctr">
            <a:normAutofit lnSpcReduction="10000"/>
          </a:bodyPr>
          <a:lstStyle/>
          <a:p>
            <a:r>
              <a:rPr lang="en-GB" sz="1700" dirty="0">
                <a:solidFill>
                  <a:schemeClr val="tx1">
                    <a:lumMod val="85000"/>
                    <a:lumOff val="15000"/>
                  </a:schemeClr>
                </a:solidFill>
              </a:rPr>
              <a:t>Spar Funding – we applied for funding from the Spar – this was unsuccessful</a:t>
            </a:r>
          </a:p>
          <a:p>
            <a:r>
              <a:rPr lang="en-GB" sz="1700" dirty="0">
                <a:solidFill>
                  <a:schemeClr val="tx1">
                    <a:lumMod val="85000"/>
                    <a:lumOff val="15000"/>
                  </a:schemeClr>
                </a:solidFill>
              </a:rPr>
              <a:t>Corra Foundation - £3,000 applied for YC Running Costs &amp; Staff Time</a:t>
            </a:r>
          </a:p>
          <a:p>
            <a:r>
              <a:rPr lang="en-GB" sz="1700" dirty="0">
                <a:solidFill>
                  <a:schemeClr val="tx1">
                    <a:lumMod val="85000"/>
                    <a:lumOff val="15000"/>
                  </a:schemeClr>
                </a:solidFill>
              </a:rPr>
              <a:t>Wanda has met with Port Of Cromarty Firth Authority – Application submitted for £1000</a:t>
            </a:r>
          </a:p>
          <a:p>
            <a:r>
              <a:rPr lang="en-GB" sz="1700" dirty="0">
                <a:solidFill>
                  <a:schemeClr val="tx1">
                    <a:lumMod val="85000"/>
                    <a:lumOff val="15000"/>
                  </a:schemeClr>
                </a:solidFill>
              </a:rPr>
              <a:t>MFR Cash for Kids application was successful for food during Easter &amp; Summer Programme - £800 total </a:t>
            </a:r>
          </a:p>
          <a:p>
            <a:r>
              <a:rPr lang="en-GB" sz="1700" dirty="0">
                <a:solidFill>
                  <a:schemeClr val="tx1">
                    <a:lumMod val="85000"/>
                    <a:lumOff val="15000"/>
                  </a:schemeClr>
                </a:solidFill>
              </a:rPr>
              <a:t>Scottish Families effected by Substance Misuse - £1000 for YC Activities </a:t>
            </a:r>
          </a:p>
          <a:p>
            <a:r>
              <a:rPr lang="en-GB" sz="1700" dirty="0">
                <a:solidFill>
                  <a:schemeClr val="tx1">
                    <a:lumMod val="85000"/>
                    <a:lumOff val="15000"/>
                  </a:schemeClr>
                </a:solidFill>
              </a:rPr>
              <a:t>Letter written to Sir Iain Foundation – </a:t>
            </a:r>
            <a:r>
              <a:rPr lang="en-GB" sz="1700" dirty="0" smtClean="0">
                <a:solidFill>
                  <a:schemeClr val="tx1">
                    <a:lumMod val="85000"/>
                    <a:lumOff val="15000"/>
                  </a:schemeClr>
                </a:solidFill>
              </a:rPr>
              <a:t>One-off Donation </a:t>
            </a:r>
            <a:r>
              <a:rPr lang="en-GB" sz="1700" dirty="0">
                <a:solidFill>
                  <a:schemeClr val="tx1">
                    <a:lumMod val="85000"/>
                    <a:lumOff val="15000"/>
                  </a:schemeClr>
                </a:solidFill>
              </a:rPr>
              <a:t>of £250 received </a:t>
            </a:r>
          </a:p>
          <a:p>
            <a:r>
              <a:rPr lang="en-GB" sz="1700" dirty="0">
                <a:solidFill>
                  <a:schemeClr val="tx1">
                    <a:lumMod val="85000"/>
                    <a:lumOff val="15000"/>
                  </a:schemeClr>
                </a:solidFill>
              </a:rPr>
              <a:t>Application to Family Recovery Initiative Fund £1000 staff Costs, Venue &amp; Refreshments </a:t>
            </a:r>
          </a:p>
          <a:p>
            <a:endParaRPr lang="en-GB" sz="1700" dirty="0">
              <a:solidFill>
                <a:schemeClr val="tx1">
                  <a:lumMod val="85000"/>
                  <a:lumOff val="15000"/>
                </a:schemeClr>
              </a:solidFill>
            </a:endParaRPr>
          </a:p>
          <a:p>
            <a:pPr marL="0" indent="0">
              <a:buNone/>
            </a:pPr>
            <a:r>
              <a:rPr lang="en-GB" sz="1700" dirty="0">
                <a:solidFill>
                  <a:schemeClr val="tx1">
                    <a:lumMod val="85000"/>
                    <a:lumOff val="15000"/>
                  </a:schemeClr>
                </a:solidFill>
              </a:rPr>
              <a:t> </a:t>
            </a:r>
          </a:p>
        </p:txBody>
      </p:sp>
      <p:sp>
        <p:nvSpPr>
          <p:cNvPr id="12" name="Freeform: Shape 11">
            <a:extLst>
              <a:ext uri="{FF2B5EF4-FFF2-40B4-BE49-F238E27FC236}">
                <a16:creationId xmlns:a16="http://schemas.microsoft.com/office/drawing/2014/main" xmlns="" id="{142DCE2C-2863-46FA-9BE7-24365A24D9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205582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xmlns="" id="{09C509D2-0C1A-47B8-89C1-D3AB17D452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5BA0495-1829-637A-3F4B-87B3587F1AB1}"/>
              </a:ext>
            </a:extLst>
          </p:cNvPr>
          <p:cNvSpPr>
            <a:spLocks noGrp="1"/>
          </p:cNvSpPr>
          <p:nvPr>
            <p:ph type="title"/>
          </p:nvPr>
        </p:nvSpPr>
        <p:spPr>
          <a:xfrm>
            <a:off x="6600264" y="556994"/>
            <a:ext cx="4753535" cy="1672499"/>
          </a:xfrm>
        </p:spPr>
        <p:txBody>
          <a:bodyPr>
            <a:normAutofit/>
          </a:bodyPr>
          <a:lstStyle/>
          <a:p>
            <a:r>
              <a:rPr lang="en-GB" sz="4000"/>
              <a:t>Well-being Bags </a:t>
            </a:r>
          </a:p>
        </p:txBody>
      </p:sp>
      <p:pic>
        <p:nvPicPr>
          <p:cNvPr id="7" name="Picture 6" descr="A picture containing text, food, snack, indoor&#10;&#10;Description automatically generated">
            <a:extLst>
              <a:ext uri="{FF2B5EF4-FFF2-40B4-BE49-F238E27FC236}">
                <a16:creationId xmlns:a16="http://schemas.microsoft.com/office/drawing/2014/main" xmlns="" id="{839BCFAE-A49F-1D07-B5BD-8ADA1EF559E2}"/>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48" r="16628" b="-2"/>
          <a:stretch/>
        </p:blipFill>
        <p:spPr>
          <a:xfrm rot="5400000">
            <a:off x="-171436" y="166794"/>
            <a:ext cx="3339649" cy="3006061"/>
          </a:xfrm>
          <a:prstGeom prst="rect">
            <a:avLst/>
          </a:prstGeom>
        </p:spPr>
      </p:pic>
      <p:pic>
        <p:nvPicPr>
          <p:cNvPr id="9218" name="Picture 2">
            <a:extLst>
              <a:ext uri="{FF2B5EF4-FFF2-40B4-BE49-F238E27FC236}">
                <a16:creationId xmlns:a16="http://schemas.microsoft.com/office/drawing/2014/main" xmlns="" id="{03E3BC55-A98B-7D05-9252-1E0CC1396C22}"/>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8934" r="-3" b="7323"/>
          <a:stretch/>
        </p:blipFill>
        <p:spPr bwMode="auto">
          <a:xfrm>
            <a:off x="3198068" y="10"/>
            <a:ext cx="2991088" cy="3339639"/>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A picture containing indoor, furniture, wall, couch&#10;&#10;Description automatically generated">
            <a:extLst>
              <a:ext uri="{FF2B5EF4-FFF2-40B4-BE49-F238E27FC236}">
                <a16:creationId xmlns:a16="http://schemas.microsoft.com/office/drawing/2014/main" xmlns="" id="{85A6BA35-B46C-69A6-4C08-C636CF84BD3C}"/>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t="14025" r="1" b="14029"/>
          <a:stretch/>
        </p:blipFill>
        <p:spPr>
          <a:xfrm>
            <a:off x="-2" y="3518351"/>
            <a:ext cx="6189158" cy="3339649"/>
          </a:xfrm>
          <a:prstGeom prst="rect">
            <a:avLst/>
          </a:prstGeom>
        </p:spPr>
      </p:pic>
      <p:sp>
        <p:nvSpPr>
          <p:cNvPr id="3" name="Content Placeholder 2">
            <a:extLst>
              <a:ext uri="{FF2B5EF4-FFF2-40B4-BE49-F238E27FC236}">
                <a16:creationId xmlns:a16="http://schemas.microsoft.com/office/drawing/2014/main" xmlns="" id="{11DED825-D548-FA70-5259-9FF176EB8EC5}"/>
              </a:ext>
            </a:extLst>
          </p:cNvPr>
          <p:cNvSpPr>
            <a:spLocks noGrp="1"/>
          </p:cNvSpPr>
          <p:nvPr>
            <p:ph idx="1"/>
          </p:nvPr>
        </p:nvSpPr>
        <p:spPr>
          <a:xfrm>
            <a:off x="6600265" y="2413645"/>
            <a:ext cx="4753534" cy="3694734"/>
          </a:xfrm>
        </p:spPr>
        <p:txBody>
          <a:bodyPr>
            <a:normAutofit/>
          </a:bodyPr>
          <a:lstStyle/>
          <a:p>
            <a:r>
              <a:rPr lang="en-GB" sz="2000" dirty="0"/>
              <a:t>With funding from Highland Council Cost of Living Funding we purchased items to create well-being bags to be given to member of the youth café and vulnerable members of the community, these bags were complimented with Items we received from Cfine.</a:t>
            </a:r>
          </a:p>
          <a:p>
            <a:r>
              <a:rPr lang="en-GB" sz="2000" dirty="0"/>
              <a:t>Each bags has a handmade tag to go with it. </a:t>
            </a:r>
          </a:p>
        </p:txBody>
      </p:sp>
    </p:spTree>
    <p:extLst>
      <p:ext uri="{BB962C8B-B14F-4D97-AF65-F5344CB8AC3E}">
        <p14:creationId xmlns:p14="http://schemas.microsoft.com/office/powerpoint/2010/main" xmlns="" val="3415556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5F9956-9ACA-7EED-0F69-DAA8AE24068B}"/>
              </a:ext>
            </a:extLst>
          </p:cNvPr>
          <p:cNvSpPr>
            <a:spLocks noGrp="1"/>
          </p:cNvSpPr>
          <p:nvPr>
            <p:ph type="title"/>
          </p:nvPr>
        </p:nvSpPr>
        <p:spPr>
          <a:xfrm>
            <a:off x="640080" y="325369"/>
            <a:ext cx="4368602" cy="1956841"/>
          </a:xfrm>
        </p:spPr>
        <p:txBody>
          <a:bodyPr anchor="b">
            <a:normAutofit/>
          </a:bodyPr>
          <a:lstStyle/>
          <a:p>
            <a:r>
              <a:rPr lang="en-GB" sz="5400"/>
              <a:t>Returning Young People </a:t>
            </a:r>
          </a:p>
        </p:txBody>
      </p:sp>
      <p:sp>
        <p:nvSpPr>
          <p:cNvPr id="3" name="Content Placeholder 2">
            <a:extLst>
              <a:ext uri="{FF2B5EF4-FFF2-40B4-BE49-F238E27FC236}">
                <a16:creationId xmlns:a16="http://schemas.microsoft.com/office/drawing/2014/main" xmlns="" id="{DF0A25CA-A0EE-41CE-C269-CFE31E12DEF9}"/>
              </a:ext>
            </a:extLst>
          </p:cNvPr>
          <p:cNvSpPr>
            <a:spLocks noGrp="1"/>
          </p:cNvSpPr>
          <p:nvPr>
            <p:ph idx="1"/>
          </p:nvPr>
        </p:nvSpPr>
        <p:spPr>
          <a:xfrm>
            <a:off x="640080" y="2872899"/>
            <a:ext cx="4243589" cy="3320668"/>
          </a:xfrm>
        </p:spPr>
        <p:txBody>
          <a:bodyPr>
            <a:normAutofit/>
          </a:bodyPr>
          <a:lstStyle/>
          <a:p>
            <a:pPr marL="0" marR="0" lvl="0" indent="0" defTabSz="914400" rtl="0" eaLnBrk="0" fontAlgn="base" latinLnBrk="0" hangingPunct="0">
              <a:spcBef>
                <a:spcPct val="0"/>
              </a:spcBef>
              <a:spcAft>
                <a:spcPct val="0"/>
              </a:spcAft>
              <a:buClrTx/>
              <a:buSzTx/>
              <a:buFontTx/>
              <a:buNone/>
              <a:tabLst/>
            </a:pPr>
            <a:r>
              <a:rPr kumimoji="0" lang="en-US" altLang="en-US" sz="1900" b="0" i="0" u="none" strike="noStrike" cap="none" normalizeH="0" baseline="0">
                <a:ln>
                  <a:noFill/>
                </a:ln>
                <a:effectLst/>
                <a:latin typeface="Segoe UI Historic" panose="020B0502040204020203" pitchFamily="34" charset="0"/>
                <a:cs typeface="Segoe UI Historic" panose="020B0502040204020203" pitchFamily="34" charset="0"/>
              </a:rPr>
              <a:t>On this Well-being Wednesday we have a VERY HAPPY Wanda Surprised and Delighted with a Secret visit </a:t>
            </a:r>
            <a:endParaRPr kumimoji="0" lang="en-US" altLang="en-US" sz="1900" b="0" i="0" u="none" strike="noStrike" cap="none" normalizeH="0" baseline="0">
              <a:ln>
                <a:noFill/>
              </a:ln>
              <a:effectLst/>
            </a:endParaRPr>
          </a:p>
          <a:p>
            <a:pPr marL="0" marR="0" lvl="0" indent="0" defTabSz="914400" rtl="0" eaLnBrk="0" fontAlgn="ctr" latinLnBrk="0" hangingPunct="0">
              <a:spcBef>
                <a:spcPct val="0"/>
              </a:spcBef>
              <a:spcAft>
                <a:spcPct val="0"/>
              </a:spcAft>
              <a:buClrTx/>
              <a:buSzTx/>
              <a:buFontTx/>
              <a:buNone/>
              <a:tabLst/>
            </a:pPr>
            <a:r>
              <a:rPr kumimoji="0" lang="en-US" altLang="en-US" sz="1900" b="0" i="0" u="none" strike="noStrike" cap="none" normalizeH="0" baseline="0">
                <a:ln>
                  <a:noFill/>
                </a:ln>
                <a:effectLst/>
                <a:latin typeface="Segoe UI Historic" panose="020B0502040204020203" pitchFamily="34" charset="0"/>
                <a:cs typeface="Segoe UI Historic" panose="020B0502040204020203" pitchFamily="34" charset="0"/>
              </a:rPr>
              <a:t>Flown all the way back from her 6 months in Australia Last Night and came straight into the Youthwork Classroom to see us.</a:t>
            </a:r>
            <a:endParaRPr kumimoji="0" lang="en-US" altLang="en-US" sz="1900" b="0" i="0" u="none" strike="noStrike" cap="none" normalizeH="0" baseline="0">
              <a:ln>
                <a:noFill/>
              </a:ln>
              <a:effectLst/>
            </a:endParaRPr>
          </a:p>
          <a:p>
            <a:pPr marL="0" marR="0" lvl="0" indent="0" defTabSz="914400" rtl="0" eaLnBrk="0" fontAlgn="base" latinLnBrk="0" hangingPunct="0">
              <a:spcBef>
                <a:spcPct val="0"/>
              </a:spcBef>
              <a:spcAft>
                <a:spcPct val="0"/>
              </a:spcAft>
              <a:buClrTx/>
              <a:buSzTx/>
              <a:buFontTx/>
              <a:buNone/>
              <a:tabLst/>
            </a:pPr>
            <a:r>
              <a:rPr kumimoji="0" lang="en-US" altLang="en-US" sz="1900" b="0" i="0" u="none" strike="noStrike" cap="none" normalizeH="0" baseline="0">
                <a:ln>
                  <a:noFill/>
                </a:ln>
                <a:effectLst/>
                <a:latin typeface="inherit"/>
                <a:cs typeface="Segoe UI Historic" panose="020B0502040204020203" pitchFamily="34" charset="0"/>
                <a:hlinkClick r:id="rId2"/>
              </a:rPr>
              <a:t>#lifelongfriends</a:t>
            </a:r>
            <a:endParaRPr kumimoji="0" lang="en-US" altLang="en-US" sz="1900" b="0" i="0" u="none" strike="noStrike" cap="none" normalizeH="0" baseline="0">
              <a:ln>
                <a:noFill/>
              </a:ln>
              <a:effectLst/>
            </a:endParaRPr>
          </a:p>
          <a:p>
            <a:pPr marL="0" marR="0" lvl="0" indent="0" defTabSz="914400" rtl="0" eaLnBrk="0" fontAlgn="base" latinLnBrk="0" hangingPunct="0">
              <a:spcBef>
                <a:spcPct val="0"/>
              </a:spcBef>
              <a:spcAft>
                <a:spcPct val="0"/>
              </a:spcAft>
              <a:buClrTx/>
              <a:buSzTx/>
              <a:buFontTx/>
              <a:buNone/>
              <a:tabLst/>
            </a:pPr>
            <a:r>
              <a:rPr kumimoji="0" lang="en-US" altLang="en-US" sz="1900" b="0" i="0" u="none" strike="noStrike" cap="none" normalizeH="0" baseline="0">
                <a:ln>
                  <a:noFill/>
                </a:ln>
                <a:effectLst/>
                <a:latin typeface="inherit"/>
                <a:cs typeface="Segoe UI Historic" panose="020B0502040204020203" pitchFamily="34" charset="0"/>
                <a:hlinkClick r:id="rId3"/>
              </a:rPr>
              <a:t>#youthworkchangeslives</a:t>
            </a:r>
            <a:r>
              <a:rPr kumimoji="0" lang="en-US" altLang="en-US" sz="1900" b="0" i="0" u="none" strike="noStrike" cap="none" normalizeH="0" baseline="0">
                <a:ln>
                  <a:noFill/>
                </a:ln>
                <a:effectLst/>
                <a:latin typeface="Segoe UI Historic" panose="020B0502040204020203" pitchFamily="34" charset="0"/>
                <a:cs typeface="Segoe UI Historic" panose="020B0502040204020203" pitchFamily="34" charset="0"/>
              </a:rPr>
              <a:t> </a:t>
            </a:r>
            <a:endParaRPr kumimoji="0" lang="en-US" altLang="en-US" sz="1900" b="0" i="0" u="none" strike="noStrike" cap="none" normalizeH="0" baseline="0">
              <a:ln>
                <a:noFill/>
              </a:ln>
              <a:effectLst/>
            </a:endParaRPr>
          </a:p>
          <a:p>
            <a:pPr marL="0" marR="0" lvl="0" indent="0" defTabSz="914400" rtl="0" eaLnBrk="0" fontAlgn="base" latinLnBrk="0" hangingPunct="0">
              <a:spcBef>
                <a:spcPct val="0"/>
              </a:spcBef>
              <a:spcAft>
                <a:spcPct val="0"/>
              </a:spcAft>
              <a:buClrTx/>
              <a:buSzTx/>
              <a:buFontTx/>
              <a:buNone/>
              <a:tabLst/>
            </a:pPr>
            <a:r>
              <a:rPr kumimoji="0" lang="en-US" altLang="en-US" sz="1900" b="0" i="0" u="none" strike="noStrike" cap="none" normalizeH="0" baseline="0">
                <a:ln>
                  <a:noFill/>
                </a:ln>
                <a:effectLst/>
                <a:latin typeface="inherit"/>
                <a:cs typeface="Segoe UI Historic" panose="020B0502040204020203" pitchFamily="34" charset="0"/>
                <a:hlinkClick r:id="rId4"/>
              </a:rPr>
              <a:t>#smilesforfree</a:t>
            </a:r>
            <a:endParaRPr kumimoji="0" lang="en-US" altLang="en-US" sz="1900" b="0" i="0" u="none" strike="noStrike" cap="none" normalizeH="0" baseline="0">
              <a:ln>
                <a:noFill/>
              </a:ln>
              <a:effectLst/>
            </a:endParaRPr>
          </a:p>
          <a:p>
            <a:pPr marL="0" marR="0" lvl="0" indent="0" defTabSz="914400" rtl="0" eaLnBrk="0" fontAlgn="ctr" latinLnBrk="0" hangingPunct="0">
              <a:spcBef>
                <a:spcPct val="0"/>
              </a:spcBef>
              <a:spcAft>
                <a:spcPct val="0"/>
              </a:spcAft>
              <a:buClrTx/>
              <a:buSzTx/>
              <a:buFontTx/>
              <a:buNone/>
              <a:tabLst/>
            </a:pPr>
            <a:r>
              <a:rPr kumimoji="0" lang="en-US" altLang="en-US" sz="1900" b="0" i="0" u="none" strike="noStrike" cap="none" normalizeH="0" baseline="0">
                <a:ln>
                  <a:noFill/>
                </a:ln>
                <a:effectLst/>
                <a:latin typeface="inherit"/>
                <a:cs typeface="Segoe UI Historic" panose="020B0502040204020203" pitchFamily="34" charset="0"/>
              </a:rPr>
              <a:t>        </a:t>
            </a:r>
            <a:endParaRPr kumimoji="0" lang="en-US" altLang="en-US" sz="1900" b="0" i="0" u="none" strike="noStrike" cap="none" normalizeH="0" baseline="0">
              <a:ln>
                <a:noFill/>
              </a:ln>
              <a:effectLst/>
              <a:latin typeface="Arial" panose="020B0604020202020204" pitchFamily="34" charset="0"/>
            </a:endParaRPr>
          </a:p>
          <a:p>
            <a:endParaRPr lang="en-GB" sz="1900"/>
          </a:p>
        </p:txBody>
      </p:sp>
      <p:pic>
        <p:nvPicPr>
          <p:cNvPr id="7" name="Picture 6" descr="A picture containing human face, person, smile, clothing&#10;&#10;Description automatically generated">
            <a:extLst>
              <a:ext uri="{FF2B5EF4-FFF2-40B4-BE49-F238E27FC236}">
                <a16:creationId xmlns:a16="http://schemas.microsoft.com/office/drawing/2014/main" xmlns="" id="{6BA3B6A0-BA73-4C68-382A-4063EA054FF5}"/>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l="5891" r="1888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1030" name="Picture 6" descr="😊">
            <a:extLst>
              <a:ext uri="{FF2B5EF4-FFF2-40B4-BE49-F238E27FC236}">
                <a16:creationId xmlns:a16="http://schemas.microsoft.com/office/drawing/2014/main" xmlns="" id="{F2FF859B-D595-0719-C189-C85D66565013}"/>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3500" y="334963"/>
            <a:ext cx="152400" cy="1524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a:extLst>
              <a:ext uri="{FF2B5EF4-FFF2-40B4-BE49-F238E27FC236}">
                <a16:creationId xmlns:a16="http://schemas.microsoft.com/office/drawing/2014/main" xmlns="" id="{8E21D77B-8838-1C36-1690-2AAD5AECFB27}"/>
              </a:ext>
            </a:extLst>
          </p:cNvPr>
          <p:cNvSpPr>
            <a:spLocks noChangeArrowheads="1"/>
          </p:cNvSpPr>
          <p:nvPr/>
        </p:nvSpPr>
        <p:spPr bwMode="auto">
          <a:xfrm>
            <a:off x="0" y="-138499"/>
            <a:ext cx="65" cy="276999"/>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9" name="Picture 5" descr="🇦🇺">
            <a:extLst>
              <a:ext uri="{FF2B5EF4-FFF2-40B4-BE49-F238E27FC236}">
                <a16:creationId xmlns:a16="http://schemas.microsoft.com/office/drawing/2014/main" xmlns="" id="{DC030E80-F023-2B10-128B-6B3910FC68EA}"/>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405188" y="-334963"/>
            <a:ext cx="152400" cy="152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71349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xmlns="" id="{CB49665F-0298-4449-8D2D-209989CB9E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xmlns="" id="{A71EEC14-174A-46FA-B046-4747504571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xmlns="" id="{EEB6CB95-E653-4C6C-AE51-62FD848E8D5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5889" y="-2"/>
            <a:ext cx="3468234" cy="6858000"/>
            <a:chOff x="651279" y="598259"/>
            <a:chExt cx="10889442" cy="5680742"/>
          </a:xfrm>
        </p:grpSpPr>
        <p:sp>
          <p:nvSpPr>
            <p:cNvPr id="14" name="Color">
              <a:extLst>
                <a:ext uri="{FF2B5EF4-FFF2-40B4-BE49-F238E27FC236}">
                  <a16:creationId xmlns:a16="http://schemas.microsoft.com/office/drawing/2014/main" xmlns="" id="{BDD3CB8E-ABA7-4F37-BB2C-64FFD19813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xmlns="" id="{C2CA788A-B2FD-494C-BED0-83E31F6DFFD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xmlns="" id="{43F5E015-E085-4624-B431-B4241444868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xmlns="" id="{4DDB60AE-8B9C-4BA0-93DC-F8C9EBF6D8B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xmlns="" id="{9F247760-BE07-41A2-969E-570081E6552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xmlns="" id="{57A70BD2-76FC-4BDD-9E64-3B93D5EF36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xmlns="" id="{AADD9643-5489-42CB-9762-FBAC2AAE9FB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xmlns="" id="{09A2C16E-2745-4E3D-BECC-D66755221E3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xmlns="" id="{52E5A063-571D-4461-9869-B3E93F6E69D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xmlns="" id="{366019AD-E33B-4DBF-BAD3-AE36116031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xmlns="" id="{628E1A59-01B9-68FD-F6E8-1C3F6D638C79}"/>
              </a:ext>
            </a:extLst>
          </p:cNvPr>
          <p:cNvSpPr>
            <a:spLocks noGrp="1" noRot="1" noMove="1" noResize="1" noEditPoints="1" noAdjustHandles="1" noChangeArrowheads="1" noChangeShapeType="1"/>
          </p:cNvSpPr>
          <p:nvPr>
            <p:ph type="title"/>
          </p:nvPr>
        </p:nvSpPr>
        <p:spPr>
          <a:xfrm rot="16200000">
            <a:off x="-1325880" y="1947672"/>
            <a:ext cx="5961888" cy="2788920"/>
          </a:xfrm>
        </p:spPr>
        <p:txBody>
          <a:bodyPr anchor="ctr">
            <a:normAutofit/>
          </a:bodyPr>
          <a:lstStyle/>
          <a:p>
            <a:r>
              <a:rPr lang="en-GB" sz="4800">
                <a:solidFill>
                  <a:schemeClr val="bg1"/>
                </a:solidFill>
              </a:rPr>
              <a:t>Leading up to the Coronation Community Event</a:t>
            </a:r>
          </a:p>
        </p:txBody>
      </p:sp>
      <p:graphicFrame>
        <p:nvGraphicFramePr>
          <p:cNvPr id="5" name="Content Placeholder 2">
            <a:extLst>
              <a:ext uri="{FF2B5EF4-FFF2-40B4-BE49-F238E27FC236}">
                <a16:creationId xmlns:a16="http://schemas.microsoft.com/office/drawing/2014/main" xmlns="" id="{D7570D3C-007C-0A32-D609-F7793FB96394}"/>
              </a:ext>
            </a:extLst>
          </p:cNvPr>
          <p:cNvGraphicFramePr>
            <a:graphicFrameLocks noGrp="1"/>
          </p:cNvGraphicFramePr>
          <p:nvPr>
            <p:ph idx="1"/>
            <p:extLst>
              <p:ext uri="{D42A27DB-BD31-4B8C-83A1-F6EECF244321}">
                <p14:modId xmlns:p14="http://schemas.microsoft.com/office/powerpoint/2010/main" xmlns="" val="1195115772"/>
              </p:ext>
            </p:extLst>
          </p:nvPr>
        </p:nvGraphicFramePr>
        <p:xfrm>
          <a:off x="3794296" y="288758"/>
          <a:ext cx="7559504" cy="6285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367387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3" name="Rectangle 5132">
            <a:extLst>
              <a:ext uri="{FF2B5EF4-FFF2-40B4-BE49-F238E27FC236}">
                <a16:creationId xmlns:a16="http://schemas.microsoft.com/office/drawing/2014/main" xmlns="" id="{E8DC6FCD-811B-436E-9FEE-FC957486CD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May be an image of table">
            <a:extLst>
              <a:ext uri="{FF2B5EF4-FFF2-40B4-BE49-F238E27FC236}">
                <a16:creationId xmlns:a16="http://schemas.microsoft.com/office/drawing/2014/main" xmlns="" id="{EB75145F-D447-D102-144D-72792A2031EB}"/>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32153" r="1" b="13276"/>
          <a:stretch/>
        </p:blipFill>
        <p:spPr bwMode="auto">
          <a:xfrm>
            <a:off x="198739" y="171717"/>
            <a:ext cx="5804105" cy="3167426"/>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May be an image of 12 people, people studying and table">
            <a:extLst>
              <a:ext uri="{FF2B5EF4-FFF2-40B4-BE49-F238E27FC236}">
                <a16:creationId xmlns:a16="http://schemas.microsoft.com/office/drawing/2014/main" xmlns="" id="{AA9D7F28-E8D8-3081-D5E0-15305F4CD6F8}"/>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21206" b="24163"/>
          <a:stretch/>
        </p:blipFill>
        <p:spPr bwMode="auto">
          <a:xfrm>
            <a:off x="6195373" y="171717"/>
            <a:ext cx="5797883" cy="3167426"/>
          </a:xfrm>
          <a:prstGeom prst="rect">
            <a:avLst/>
          </a:prstGeom>
          <a:noFill/>
          <a:extLst>
            <a:ext uri="{909E8E84-426E-40DD-AFC4-6F175D3DCCD1}">
              <a14:hiddenFill xmlns:a14="http://schemas.microsoft.com/office/drawing/2010/main" xmlns="">
                <a:solidFill>
                  <a:srgbClr val="FFFFFF"/>
                </a:solidFill>
              </a14:hiddenFill>
            </a:ext>
          </a:extLst>
        </p:spPr>
      </p:pic>
      <p:pic>
        <p:nvPicPr>
          <p:cNvPr id="5126" name="Picture 6" descr="May be an image of 8 people">
            <a:extLst>
              <a:ext uri="{FF2B5EF4-FFF2-40B4-BE49-F238E27FC236}">
                <a16:creationId xmlns:a16="http://schemas.microsoft.com/office/drawing/2014/main" xmlns="" id="{1FF9A6E1-A87A-28B6-1454-B95CC3D52BF5}"/>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13429" r="-2" b="22479"/>
          <a:stretch/>
        </p:blipFill>
        <p:spPr bwMode="auto">
          <a:xfrm>
            <a:off x="198739" y="3510858"/>
            <a:ext cx="5804105" cy="2789948"/>
          </a:xfrm>
          <a:prstGeom prst="rect">
            <a:avLst/>
          </a:prstGeom>
          <a:noFill/>
          <a:extLst>
            <a:ext uri="{909E8E84-426E-40DD-AFC4-6F175D3DCCD1}">
              <a14:hiddenFill xmlns:a14="http://schemas.microsoft.com/office/drawing/2010/main" xmlns="">
                <a:solidFill>
                  <a:srgbClr val="FFFFFF"/>
                </a:solidFill>
              </a14:hiddenFill>
            </a:ext>
          </a:extLst>
        </p:spPr>
      </p:pic>
      <p:pic>
        <p:nvPicPr>
          <p:cNvPr id="5128" name="Picture 8" descr="May be an image of 10 people, people playing football and grass">
            <a:extLst>
              <a:ext uri="{FF2B5EF4-FFF2-40B4-BE49-F238E27FC236}">
                <a16:creationId xmlns:a16="http://schemas.microsoft.com/office/drawing/2014/main" xmlns="" id="{869476BA-DB26-AF53-1F8E-051FFD683F66}"/>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26052" r="2" b="9789"/>
          <a:stretch/>
        </p:blipFill>
        <p:spPr bwMode="auto">
          <a:xfrm>
            <a:off x="6195372" y="3510858"/>
            <a:ext cx="5797883" cy="278994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78308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May be an image of text">
            <a:extLst>
              <a:ext uri="{FF2B5EF4-FFF2-40B4-BE49-F238E27FC236}">
                <a16:creationId xmlns:a16="http://schemas.microsoft.com/office/drawing/2014/main" xmlns="" id="{085ACC24-97B5-FC48-DC32-AD84097DEA2D}"/>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16200000">
            <a:off x="-857250" y="857250"/>
            <a:ext cx="6858000" cy="5143500"/>
          </a:xfrm>
          <a:prstGeom prst="rect">
            <a:avLst/>
          </a:prstGeom>
          <a:noFill/>
          <a:extLst>
            <a:ext uri="{909E8E84-426E-40DD-AFC4-6F175D3DCCD1}">
              <a14:hiddenFill xmlns:a14="http://schemas.microsoft.com/office/drawing/2010/main" xmlns="">
                <a:solidFill>
                  <a:srgbClr val="FFFFFF"/>
                </a:solidFill>
              </a14:hiddenFill>
            </a:ext>
          </a:extLst>
        </p:spPr>
      </p:pic>
      <p:pic>
        <p:nvPicPr>
          <p:cNvPr id="8198" name="Picture 6" descr="May be an image of 3 people, people studying and text">
            <a:extLst>
              <a:ext uri="{FF2B5EF4-FFF2-40B4-BE49-F238E27FC236}">
                <a16:creationId xmlns:a16="http://schemas.microsoft.com/office/drawing/2014/main" xmlns="" id="{5DAA145E-1BA5-71E1-6BEE-D15E2AD2F8E3}"/>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19484" y="0"/>
            <a:ext cx="6545943" cy="490945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62662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E148439-34B2-2F9A-4A54-5E21F5FE483A}"/>
              </a:ext>
            </a:extLst>
          </p:cNvPr>
          <p:cNvSpPr>
            <a:spLocks noGrp="1"/>
          </p:cNvSpPr>
          <p:nvPr>
            <p:ph idx="1"/>
          </p:nvPr>
        </p:nvSpPr>
        <p:spPr>
          <a:xfrm>
            <a:off x="838200" y="1402080"/>
            <a:ext cx="10977880" cy="5313680"/>
          </a:xfrm>
        </p:spPr>
        <p:txBody>
          <a:bodyPr>
            <a:normAutofit fontScale="70000" lnSpcReduction="20000"/>
          </a:bodyPr>
          <a:lstStyle/>
          <a:p>
            <a:endParaRPr lang="en-GB" dirty="0"/>
          </a:p>
          <a:p>
            <a:r>
              <a:rPr lang="en-GB" dirty="0"/>
              <a:t>Cromarty’s Coronation Community Celebration: - </a:t>
            </a:r>
          </a:p>
          <a:p>
            <a:r>
              <a:rPr lang="en-GB" sz="1800" dirty="0">
                <a:effectLst/>
                <a:latin typeface="Calibri" panose="020F0502020204030204" pitchFamily="34" charset="0"/>
                <a:ea typeface="Calibri" panose="020F0502020204030204" pitchFamily="34" charset="0"/>
              </a:rPr>
              <a:t>Huge thanks to our Lord Lieutenant Joanie </a:t>
            </a:r>
          </a:p>
          <a:p>
            <a:r>
              <a:rPr lang="en-GB" sz="1800" dirty="0">
                <a:effectLst/>
                <a:latin typeface="Calibri" panose="020F0502020204030204" pitchFamily="34" charset="0"/>
                <a:ea typeface="Calibri" panose="020F0502020204030204" pitchFamily="34" charset="0"/>
              </a:rPr>
              <a:t>Alistair  Fox and Flora for piping </a:t>
            </a:r>
          </a:p>
          <a:p>
            <a:r>
              <a:rPr lang="en-GB" sz="1800" dirty="0">
                <a:effectLst/>
                <a:latin typeface="Calibri" panose="020F0502020204030204" pitchFamily="34" charset="0"/>
                <a:ea typeface="Calibri" panose="020F0502020204030204" pitchFamily="34" charset="0"/>
              </a:rPr>
              <a:t>Iona Bowne our Highland Dancer </a:t>
            </a:r>
            <a:r>
              <a:rPr lang="en-GB" sz="1800" dirty="0">
                <a:effectLst/>
                <a:latin typeface="Segoe UI Emoji" panose="020B0502040204020203" pitchFamily="34" charset="0"/>
                <a:ea typeface="Calibri" panose="020F0502020204030204" pitchFamily="34" charset="0"/>
                <a:cs typeface="Segoe UI Emoji" panose="020B0502040204020203" pitchFamily="34" charset="0"/>
              </a:rPr>
              <a:t>💃</a:t>
            </a:r>
            <a:r>
              <a:rPr lang="en-GB" sz="1800" dirty="0">
                <a:effectLst/>
                <a:latin typeface="Calibri" panose="020F0502020204030204" pitchFamily="34" charset="0"/>
                <a:ea typeface="Calibri" panose="020F0502020204030204" pitchFamily="34" charset="0"/>
              </a:rPr>
              <a:t> who wowed the crowds </a:t>
            </a:r>
          </a:p>
          <a:p>
            <a:r>
              <a:rPr lang="en-GB" sz="1800" dirty="0">
                <a:effectLst/>
                <a:latin typeface="Calibri" panose="020F0502020204030204" pitchFamily="34" charset="0"/>
                <a:ea typeface="Calibri" panose="020F0502020204030204" pitchFamily="34" charset="0"/>
              </a:rPr>
              <a:t>Ramsay and Jonathon for the Amazing music </a:t>
            </a:r>
          </a:p>
          <a:p>
            <a:r>
              <a:rPr lang="en-GB" sz="1800" dirty="0">
                <a:effectLst/>
                <a:latin typeface="Calibri" panose="020F0502020204030204" pitchFamily="34" charset="0"/>
                <a:ea typeface="Calibri" panose="020F0502020204030204" pitchFamily="34" charset="0"/>
              </a:rPr>
              <a:t>The 4 ways club for the Cromarty song singalong </a:t>
            </a:r>
            <a:r>
              <a:rPr lang="en-GB" sz="1800" dirty="0">
                <a:effectLst/>
                <a:latin typeface="Segoe UI Emoji" panose="020B0502040204020203" pitchFamily="34" charset="0"/>
                <a:ea typeface="Calibri" panose="020F0502020204030204" pitchFamily="34" charset="0"/>
                <a:cs typeface="Segoe UI Emoji" panose="020B0502040204020203" pitchFamily="34" charset="0"/>
              </a:rPr>
              <a:t>❤️</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Steve for his Hip Hop and Dance </a:t>
            </a:r>
            <a:r>
              <a:rPr lang="en-GB" sz="1800" dirty="0">
                <a:effectLst/>
                <a:latin typeface="Segoe UI Emoji" panose="020B0502040204020203" pitchFamily="34" charset="0"/>
                <a:ea typeface="Calibri" panose="020F0502020204030204" pitchFamily="34" charset="0"/>
                <a:cs typeface="Segoe UI Emoji" panose="020B0502040204020203" pitchFamily="34" charset="0"/>
              </a:rPr>
              <a:t>🕺🏻🕺🏻🕺🏻</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Rebecca for her fabulous baking</a:t>
            </a:r>
          </a:p>
          <a:p>
            <a:r>
              <a:rPr lang="en-GB" sz="1800" dirty="0">
                <a:effectLst/>
                <a:latin typeface="Calibri" panose="020F0502020204030204" pitchFamily="34" charset="0"/>
                <a:ea typeface="Calibri" panose="020F0502020204030204" pitchFamily="34" charset="0"/>
              </a:rPr>
              <a:t>The Inspire 2022 Kings Krew for there outstanding work in planning and delivering </a:t>
            </a:r>
          </a:p>
          <a:p>
            <a:pPr marL="0" indent="0">
              <a:buNone/>
            </a:pPr>
            <a:r>
              <a:rPr lang="en-GB" sz="1800" dirty="0">
                <a:effectLst/>
                <a:latin typeface="Calibri" panose="020F0502020204030204" pitchFamily="34" charset="0"/>
                <a:ea typeface="Calibri" panose="020F0502020204030204" pitchFamily="34" charset="0"/>
              </a:rPr>
              <a:t>        of all their fun and exciting activities. </a:t>
            </a:r>
          </a:p>
          <a:p>
            <a:r>
              <a:rPr lang="en-GB" sz="1800" dirty="0">
                <a:effectLst/>
                <a:latin typeface="Calibri" panose="020F0502020204030204" pitchFamily="34" charset="0"/>
                <a:ea typeface="Calibri" panose="020F0502020204030204" pitchFamily="34" charset="0"/>
              </a:rPr>
              <a:t>Karrie and Chris from Creativity in Care for their fabulous crown making session</a:t>
            </a:r>
          </a:p>
          <a:p>
            <a:r>
              <a:rPr lang="en-GB" sz="1800" dirty="0">
                <a:effectLst/>
                <a:latin typeface="Calibri" panose="020F0502020204030204" pitchFamily="34" charset="0"/>
                <a:ea typeface="Calibri" panose="020F0502020204030204" pitchFamily="34" charset="0"/>
              </a:rPr>
              <a:t>Our group of face painters and glitter tattoo artists for outstanding efforts </a:t>
            </a:r>
          </a:p>
          <a:p>
            <a:r>
              <a:rPr lang="en-GB" sz="1800" dirty="0">
                <a:effectLst/>
                <a:latin typeface="Calibri" panose="020F0502020204030204" pitchFamily="34" charset="0"/>
                <a:ea typeface="Calibri" panose="020F0502020204030204" pitchFamily="34" charset="0"/>
              </a:rPr>
              <a:t>Inverness Caley Thistle for the football session</a:t>
            </a:r>
          </a:p>
          <a:p>
            <a:r>
              <a:rPr lang="en-GB" sz="1800" dirty="0">
                <a:effectLst/>
                <a:latin typeface="Calibri" panose="020F0502020204030204" pitchFamily="34" charset="0"/>
                <a:ea typeface="Calibri" panose="020F0502020204030204" pitchFamily="34" charset="0"/>
              </a:rPr>
              <a:t>Our fabulous catering crew Michelle Joanna &amp; Ethan </a:t>
            </a:r>
          </a:p>
          <a:p>
            <a:r>
              <a:rPr lang="en-GB" sz="1800" dirty="0">
                <a:effectLst/>
                <a:latin typeface="Calibri" panose="020F0502020204030204" pitchFamily="34" charset="0"/>
                <a:ea typeface="Calibri" panose="020F0502020204030204" pitchFamily="34" charset="0"/>
              </a:rPr>
              <a:t>Vicky for her Tennis </a:t>
            </a:r>
            <a:r>
              <a:rPr lang="en-GB" sz="1800" dirty="0">
                <a:effectLst/>
                <a:latin typeface="Segoe UI Emoji" panose="020B0502040204020203" pitchFamily="34" charset="0"/>
                <a:ea typeface="Calibri" panose="020F0502020204030204" pitchFamily="34" charset="0"/>
                <a:cs typeface="Segoe UI Emoji" panose="020B0502040204020203" pitchFamily="34" charset="0"/>
              </a:rPr>
              <a:t>🎾</a:t>
            </a:r>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#bringingthecommunitytogether</a:t>
            </a:r>
          </a:p>
          <a:p>
            <a:r>
              <a:rPr lang="en-GB" sz="1800" dirty="0">
                <a:effectLst/>
                <a:latin typeface="Calibri" panose="020F0502020204030204" pitchFamily="34" charset="0"/>
                <a:ea typeface="Calibri" panose="020F0502020204030204" pitchFamily="34" charset="0"/>
              </a:rPr>
              <a:t>#kingscoronation2023</a:t>
            </a:r>
          </a:p>
          <a:p>
            <a:r>
              <a:rPr lang="en-GB" sz="1800" dirty="0">
                <a:effectLst/>
                <a:latin typeface="Calibri" panose="020F0502020204030204" pitchFamily="34" charset="0"/>
                <a:ea typeface="Calibri" panose="020F0502020204030204" pitchFamily="34" charset="0"/>
              </a:rPr>
              <a:t>#KingsCrew</a:t>
            </a:r>
          </a:p>
          <a:p>
            <a:endParaRPr lang="en-GB" dirty="0"/>
          </a:p>
        </p:txBody>
      </p:sp>
      <p:sp>
        <p:nvSpPr>
          <p:cNvPr id="4" name="TextBox 3">
            <a:extLst>
              <a:ext uri="{FF2B5EF4-FFF2-40B4-BE49-F238E27FC236}">
                <a16:creationId xmlns:a16="http://schemas.microsoft.com/office/drawing/2014/main" xmlns="" id="{AAEB9858-60B2-A845-AB03-D0938574761D}"/>
              </a:ext>
            </a:extLst>
          </p:cNvPr>
          <p:cNvSpPr txBox="1"/>
          <p:nvPr/>
        </p:nvSpPr>
        <p:spPr>
          <a:xfrm>
            <a:off x="7701280" y="1960880"/>
            <a:ext cx="4114800" cy="1846659"/>
          </a:xfrm>
          <a:prstGeom prst="rect">
            <a:avLst/>
          </a:prstGeom>
          <a:noFill/>
        </p:spPr>
        <p:txBody>
          <a:bodyPr wrap="square" rtlCol="0">
            <a:spAutoFit/>
          </a:bodyPr>
          <a:lstStyle/>
          <a:p>
            <a:r>
              <a:rPr lang="en-GB" sz="2400" dirty="0"/>
              <a:t>Partners at the Event:</a:t>
            </a:r>
          </a:p>
          <a:p>
            <a:pPr marL="285750" indent="-285750">
              <a:buFont typeface="Arial" panose="020B0604020202020204" pitchFamily="34" charset="0"/>
              <a:buChar char="•"/>
            </a:pPr>
            <a:r>
              <a:rPr lang="en-GB" sz="1500" dirty="0">
                <a:latin typeface="Calibri" panose="020F0502020204030204" pitchFamily="34" charset="0"/>
                <a:ea typeface="Calibri" panose="020F0502020204030204" pitchFamily="34" charset="0"/>
              </a:rPr>
              <a:t>Cromarty Youth Café </a:t>
            </a:r>
          </a:p>
          <a:p>
            <a:pPr marL="285750" indent="-285750">
              <a:buFont typeface="Arial" panose="020B0604020202020204" pitchFamily="34" charset="0"/>
              <a:buChar char="•"/>
            </a:pPr>
            <a:r>
              <a:rPr lang="en-GB" sz="1500" dirty="0">
                <a:latin typeface="Calibri" panose="020F0502020204030204" pitchFamily="34" charset="0"/>
                <a:ea typeface="Calibri" panose="020F0502020204030204" pitchFamily="34" charset="0"/>
              </a:rPr>
              <a:t>Cromarty 4ways Club </a:t>
            </a:r>
          </a:p>
          <a:p>
            <a:pPr marL="285750" indent="-285750">
              <a:buFont typeface="Arial" panose="020B0604020202020204" pitchFamily="34" charset="0"/>
              <a:buChar char="•"/>
            </a:pPr>
            <a:r>
              <a:rPr lang="en-GB" sz="1500" dirty="0">
                <a:latin typeface="Calibri" panose="020F0502020204030204" pitchFamily="34" charset="0"/>
                <a:ea typeface="Calibri" panose="020F0502020204030204" pitchFamily="34" charset="0"/>
              </a:rPr>
              <a:t>Cromarty Tennis &amp; Sports Club </a:t>
            </a:r>
          </a:p>
          <a:p>
            <a:pPr marL="285750" indent="-285750">
              <a:buFont typeface="Arial" panose="020B0604020202020204" pitchFamily="34" charset="0"/>
              <a:buChar char="•"/>
            </a:pPr>
            <a:r>
              <a:rPr lang="en-GB" sz="1500" dirty="0">
                <a:latin typeface="Calibri" panose="020F0502020204030204" pitchFamily="34" charset="0"/>
                <a:ea typeface="Calibri" panose="020F0502020204030204" pitchFamily="34" charset="0"/>
              </a:rPr>
              <a:t>Cromarty Community Rowing Club </a:t>
            </a:r>
          </a:p>
          <a:p>
            <a:pPr marL="285750" indent="-285750">
              <a:buFont typeface="Arial" panose="020B0604020202020204" pitchFamily="34" charset="0"/>
              <a:buChar char="•"/>
            </a:pPr>
            <a:r>
              <a:rPr lang="en-GB" sz="1500" dirty="0">
                <a:latin typeface="Calibri" panose="020F0502020204030204" pitchFamily="34" charset="0"/>
                <a:ea typeface="Calibri" panose="020F0502020204030204" pitchFamily="34" charset="0"/>
              </a:rPr>
              <a:t>Cromarty History Society </a:t>
            </a:r>
          </a:p>
          <a:p>
            <a:pPr marL="285750" indent="-285750">
              <a:buFont typeface="Arial" panose="020B0604020202020204" pitchFamily="34" charset="0"/>
              <a:buChar char="•"/>
            </a:pPr>
            <a:r>
              <a:rPr lang="en-GB" sz="1500" dirty="0">
                <a:latin typeface="Calibri" panose="020F0502020204030204" pitchFamily="34" charset="0"/>
                <a:ea typeface="Calibri" panose="020F0502020204030204" pitchFamily="34" charset="0"/>
              </a:rPr>
              <a:t>RNLI  </a:t>
            </a:r>
          </a:p>
        </p:txBody>
      </p:sp>
      <p:pic>
        <p:nvPicPr>
          <p:cNvPr id="1028" name="Picture 4" descr="Highlights of the Month! November - YouTube">
            <a:extLst>
              <a:ext uri="{FF2B5EF4-FFF2-40B4-BE49-F238E27FC236}">
                <a16:creationId xmlns:a16="http://schemas.microsoft.com/office/drawing/2014/main" xmlns="" id="{D0CAD72D-5738-D22E-0CD9-AD617C5FF644}"/>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0"/>
            <a:ext cx="11582400" cy="1615826"/>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a:extLst>
              <a:ext uri="{FF2B5EF4-FFF2-40B4-BE49-F238E27FC236}">
                <a16:creationId xmlns:a16="http://schemas.microsoft.com/office/drawing/2014/main" xmlns="" id="{50C1DA11-F148-3BFE-D134-5D843F0C89ED}"/>
              </a:ext>
            </a:extLst>
          </p:cNvPr>
          <p:cNvPicPr>
            <a:picLocks noChangeAspect="1"/>
          </p:cNvPicPr>
          <p:nvPr/>
        </p:nvPicPr>
        <p:blipFill>
          <a:blip r:embed="rId3" r:link="rId4" cstate="print">
            <a:extLst>
              <a:ext uri="{28A0092B-C50C-407E-A947-70E740481C1C}">
                <a14:useLocalDpi xmlns:a14="http://schemas.microsoft.com/office/drawing/2010/main" xmlns="" val="0"/>
              </a:ext>
            </a:extLst>
          </a:blip>
          <a:srcRect/>
          <a:stretch>
            <a:fillRect/>
          </a:stretch>
        </p:blipFill>
        <p:spPr bwMode="auto">
          <a:xfrm>
            <a:off x="10842625" y="5086484"/>
            <a:ext cx="1349375" cy="1799590"/>
          </a:xfrm>
          <a:prstGeom prst="rect">
            <a:avLst/>
          </a:prstGeom>
          <a:noFill/>
          <a:ln>
            <a:noFill/>
          </a:ln>
        </p:spPr>
      </p:pic>
      <p:pic>
        <p:nvPicPr>
          <p:cNvPr id="6" name="Picture 5">
            <a:extLst>
              <a:ext uri="{FF2B5EF4-FFF2-40B4-BE49-F238E27FC236}">
                <a16:creationId xmlns:a16="http://schemas.microsoft.com/office/drawing/2014/main" xmlns="" id="{7C39B3F4-7122-A505-79B7-C8AEF5B8C3D4}"/>
              </a:ext>
            </a:extLst>
          </p:cNvPr>
          <p:cNvPicPr>
            <a:picLocks noChangeAspect="1"/>
          </p:cNvPicPr>
          <p:nvPr/>
        </p:nvPicPr>
        <p:blipFill rotWithShape="1">
          <a:blip r:embed="rId5" r:link="rId6" cstate="print">
            <a:extLst>
              <a:ext uri="{28A0092B-C50C-407E-A947-70E740481C1C}">
                <a14:useLocalDpi xmlns:a14="http://schemas.microsoft.com/office/drawing/2010/main" xmlns="" val="0"/>
              </a:ext>
            </a:extLst>
          </a:blip>
          <a:srcRect l="16431" r="40473"/>
          <a:stretch>
            <a:fillRect/>
          </a:stretch>
        </p:blipFill>
        <p:spPr bwMode="auto">
          <a:xfrm>
            <a:off x="9808482" y="5086484"/>
            <a:ext cx="1034143" cy="1799590"/>
          </a:xfrm>
          <a:prstGeom prst="rect">
            <a:avLst/>
          </a:prstGeom>
          <a:noFill/>
          <a:ln>
            <a:noFill/>
          </a:ln>
        </p:spPr>
      </p:pic>
      <p:pic>
        <p:nvPicPr>
          <p:cNvPr id="7" name="Picture 6">
            <a:extLst>
              <a:ext uri="{FF2B5EF4-FFF2-40B4-BE49-F238E27FC236}">
                <a16:creationId xmlns:a16="http://schemas.microsoft.com/office/drawing/2014/main" xmlns="" id="{96558109-E747-7EB1-7B7A-1850D7F451B7}"/>
              </a:ext>
            </a:extLst>
          </p:cNvPr>
          <p:cNvPicPr>
            <a:picLocks noChangeAspect="1"/>
          </p:cNvPicPr>
          <p:nvPr/>
        </p:nvPicPr>
        <p:blipFill>
          <a:blip r:embed="rId7" r:link="rId8" cstate="print">
            <a:extLst>
              <a:ext uri="{28A0092B-C50C-407E-A947-70E740481C1C}">
                <a14:useLocalDpi xmlns:a14="http://schemas.microsoft.com/office/drawing/2010/main" xmlns="" val="0"/>
              </a:ext>
            </a:extLst>
          </a:blip>
          <a:srcRect/>
          <a:stretch>
            <a:fillRect/>
          </a:stretch>
        </p:blipFill>
        <p:spPr bwMode="auto">
          <a:xfrm>
            <a:off x="8456567" y="5086484"/>
            <a:ext cx="1351915" cy="1799590"/>
          </a:xfrm>
          <a:prstGeom prst="rect">
            <a:avLst/>
          </a:prstGeom>
          <a:noFill/>
          <a:ln>
            <a:noFill/>
          </a:ln>
        </p:spPr>
      </p:pic>
      <p:pic>
        <p:nvPicPr>
          <p:cNvPr id="8" name="Picture 7">
            <a:extLst>
              <a:ext uri="{FF2B5EF4-FFF2-40B4-BE49-F238E27FC236}">
                <a16:creationId xmlns:a16="http://schemas.microsoft.com/office/drawing/2014/main" xmlns="" id="{E436EB7E-CE3C-41C6-4683-97446FD306AE}"/>
              </a:ext>
            </a:extLst>
          </p:cNvPr>
          <p:cNvPicPr>
            <a:picLocks noChangeAspect="1"/>
          </p:cNvPicPr>
          <p:nvPr/>
        </p:nvPicPr>
        <p:blipFill>
          <a:blip r:embed="rId9" r:link="rId10" cstate="print">
            <a:extLst>
              <a:ext uri="{28A0092B-C50C-407E-A947-70E740481C1C}">
                <a14:useLocalDpi xmlns:a14="http://schemas.microsoft.com/office/drawing/2010/main" xmlns="" val="0"/>
              </a:ext>
            </a:extLst>
          </a:blip>
          <a:srcRect/>
          <a:stretch>
            <a:fillRect/>
          </a:stretch>
        </p:blipFill>
        <p:spPr bwMode="auto">
          <a:xfrm>
            <a:off x="7104652" y="5092677"/>
            <a:ext cx="1351915" cy="1799590"/>
          </a:xfrm>
          <a:prstGeom prst="rect">
            <a:avLst/>
          </a:prstGeom>
          <a:noFill/>
          <a:ln>
            <a:noFill/>
          </a:ln>
        </p:spPr>
      </p:pic>
      <p:pic>
        <p:nvPicPr>
          <p:cNvPr id="2" name="Picture 1">
            <a:extLst>
              <a:ext uri="{FF2B5EF4-FFF2-40B4-BE49-F238E27FC236}">
                <a16:creationId xmlns:a16="http://schemas.microsoft.com/office/drawing/2014/main" xmlns="" id="{3BE66338-3D5A-ED77-6475-F0F27FDC024F}"/>
              </a:ext>
            </a:extLst>
          </p:cNvPr>
          <p:cNvPicPr>
            <a:picLocks noChangeAspect="1"/>
          </p:cNvPicPr>
          <p:nvPr/>
        </p:nvPicPr>
        <p:blipFill>
          <a:blip r:embed="rId11" r:link="rId12" cstate="print">
            <a:extLst>
              <a:ext uri="{28A0092B-C50C-407E-A947-70E740481C1C}">
                <a14:useLocalDpi xmlns:a14="http://schemas.microsoft.com/office/drawing/2010/main" xmlns="" val="0"/>
              </a:ext>
            </a:extLst>
          </a:blip>
          <a:srcRect/>
          <a:stretch>
            <a:fillRect/>
          </a:stretch>
        </p:blipFill>
        <p:spPr bwMode="auto">
          <a:xfrm>
            <a:off x="5755277" y="5086484"/>
            <a:ext cx="1349375" cy="1799590"/>
          </a:xfrm>
          <a:prstGeom prst="rect">
            <a:avLst/>
          </a:prstGeom>
          <a:noFill/>
          <a:ln>
            <a:noFill/>
          </a:ln>
        </p:spPr>
      </p:pic>
    </p:spTree>
    <p:extLst>
      <p:ext uri="{BB962C8B-B14F-4D97-AF65-F5344CB8AC3E}">
        <p14:creationId xmlns:p14="http://schemas.microsoft.com/office/powerpoint/2010/main" xmlns="" val="2275940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261724-9B4F-6B1C-6834-323CAB8CE627}"/>
              </a:ext>
            </a:extLst>
          </p:cNvPr>
          <p:cNvSpPr>
            <a:spLocks noGrp="1"/>
          </p:cNvSpPr>
          <p:nvPr>
            <p:ph type="title"/>
          </p:nvPr>
        </p:nvSpPr>
        <p:spPr>
          <a:xfrm>
            <a:off x="838200" y="365125"/>
            <a:ext cx="11546840" cy="1748155"/>
          </a:xfrm>
        </p:spPr>
        <p:txBody>
          <a:bodyPr>
            <a:normAutofit/>
          </a:bodyPr>
          <a:lstStyle/>
          <a:p>
            <a:pPr algn="ctr"/>
            <a:r>
              <a:rPr lang="en-GB" sz="8000" dirty="0"/>
              <a:t>Feedback</a:t>
            </a:r>
          </a:p>
        </p:txBody>
      </p:sp>
      <p:pic>
        <p:nvPicPr>
          <p:cNvPr id="4" name="Picture 3" descr="A screenshot of a social media post&#10;&#10;Description automatically generated with medium confidence">
            <a:extLst>
              <a:ext uri="{FF2B5EF4-FFF2-40B4-BE49-F238E27FC236}">
                <a16:creationId xmlns:a16="http://schemas.microsoft.com/office/drawing/2014/main" xmlns="" id="{22855A90-BACE-C0E3-5C40-EB8D7E5ECDAC}"/>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6370" b="11112"/>
          <a:stretch/>
        </p:blipFill>
        <p:spPr>
          <a:xfrm>
            <a:off x="184217" y="927888"/>
            <a:ext cx="3248526" cy="5659120"/>
          </a:xfrm>
          <a:prstGeom prst="rect">
            <a:avLst/>
          </a:prstGeom>
        </p:spPr>
      </p:pic>
      <p:sp>
        <p:nvSpPr>
          <p:cNvPr id="8" name="TextBox 7">
            <a:extLst>
              <a:ext uri="{FF2B5EF4-FFF2-40B4-BE49-F238E27FC236}">
                <a16:creationId xmlns:a16="http://schemas.microsoft.com/office/drawing/2014/main" xmlns="" id="{BDB26D57-5CCB-9B45-D0E8-3863285ADD10}"/>
              </a:ext>
            </a:extLst>
          </p:cNvPr>
          <p:cNvSpPr txBox="1"/>
          <p:nvPr/>
        </p:nvSpPr>
        <p:spPr>
          <a:xfrm>
            <a:off x="184217" y="271397"/>
            <a:ext cx="3757863" cy="646331"/>
          </a:xfrm>
          <a:prstGeom prst="rect">
            <a:avLst/>
          </a:prstGeom>
          <a:noFill/>
        </p:spPr>
        <p:txBody>
          <a:bodyPr wrap="square" rtlCol="0">
            <a:spAutoFit/>
          </a:bodyPr>
          <a:lstStyle/>
          <a:p>
            <a:r>
              <a:rPr lang="en-GB" dirty="0"/>
              <a:t>Feedback about Cromarty’s Coronation Community Celebration </a:t>
            </a:r>
          </a:p>
        </p:txBody>
      </p:sp>
      <p:pic>
        <p:nvPicPr>
          <p:cNvPr id="9" name="Picture 8" descr="A screenshot of a phone&#10;&#10;Description automatically generated with medium confidence">
            <a:extLst>
              <a:ext uri="{FF2B5EF4-FFF2-40B4-BE49-F238E27FC236}">
                <a16:creationId xmlns:a16="http://schemas.microsoft.com/office/drawing/2014/main" xmlns="" id="{CB7E0345-FFDE-3578-1308-F56B860AD93A}"/>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5324" b="60174"/>
          <a:stretch/>
        </p:blipFill>
        <p:spPr>
          <a:xfrm>
            <a:off x="3764166" y="3946525"/>
            <a:ext cx="3248526" cy="2366096"/>
          </a:xfrm>
          <a:prstGeom prst="rect">
            <a:avLst/>
          </a:prstGeom>
        </p:spPr>
      </p:pic>
      <p:sp>
        <p:nvSpPr>
          <p:cNvPr id="10" name="TextBox 9">
            <a:extLst>
              <a:ext uri="{FF2B5EF4-FFF2-40B4-BE49-F238E27FC236}">
                <a16:creationId xmlns:a16="http://schemas.microsoft.com/office/drawing/2014/main" xmlns="" id="{1203EF05-E6E1-0ECC-330D-528783A520B7}"/>
              </a:ext>
            </a:extLst>
          </p:cNvPr>
          <p:cNvSpPr txBox="1"/>
          <p:nvPr/>
        </p:nvSpPr>
        <p:spPr>
          <a:xfrm>
            <a:off x="3618396" y="2289308"/>
            <a:ext cx="5313680" cy="923330"/>
          </a:xfrm>
          <a:prstGeom prst="rect">
            <a:avLst/>
          </a:prstGeom>
          <a:noFill/>
        </p:spPr>
        <p:txBody>
          <a:bodyPr wrap="square" rtlCol="0">
            <a:spAutoFit/>
          </a:bodyPr>
          <a:lstStyle/>
          <a:p>
            <a:r>
              <a:rPr lang="en-GB" dirty="0"/>
              <a:t>Voicemail from Anne Short OBE – telling me how the young people at the Kings Coronation Event are a credit to me, and how proud she was of them</a:t>
            </a:r>
          </a:p>
        </p:txBody>
      </p:sp>
      <p:pic>
        <p:nvPicPr>
          <p:cNvPr id="5" name="Picture 4" descr="A screenshot of a message&#10;&#10;Description automatically generated with low confidence">
            <a:extLst>
              <a:ext uri="{FF2B5EF4-FFF2-40B4-BE49-F238E27FC236}">
                <a16:creationId xmlns:a16="http://schemas.microsoft.com/office/drawing/2014/main" xmlns="" id="{4850748D-0BFB-21A8-3166-EE63B65A66E0}"/>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916913" y="4499367"/>
            <a:ext cx="3655328" cy="1993508"/>
          </a:xfrm>
          <a:prstGeom prst="rect">
            <a:avLst/>
          </a:prstGeom>
        </p:spPr>
      </p:pic>
    </p:spTree>
    <p:extLst>
      <p:ext uri="{BB962C8B-B14F-4D97-AF65-F5344CB8AC3E}">
        <p14:creationId xmlns:p14="http://schemas.microsoft.com/office/powerpoint/2010/main" xmlns="" val="1892065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89C07B-EC86-8138-5551-95D0F2D0EB64}"/>
              </a:ext>
            </a:extLst>
          </p:cNvPr>
          <p:cNvSpPr>
            <a:spLocks noGrp="1"/>
          </p:cNvSpPr>
          <p:nvPr>
            <p:ph type="title"/>
          </p:nvPr>
        </p:nvSpPr>
        <p:spPr/>
        <p:txBody>
          <a:bodyPr/>
          <a:lstStyle/>
          <a:p>
            <a:r>
              <a:rPr lang="en-GB" dirty="0"/>
              <a:t>Appreciation from Young People who are leaving </a:t>
            </a:r>
          </a:p>
        </p:txBody>
      </p:sp>
      <p:pic>
        <p:nvPicPr>
          <p:cNvPr id="5" name="Picture 4">
            <a:extLst>
              <a:ext uri="{FF2B5EF4-FFF2-40B4-BE49-F238E27FC236}">
                <a16:creationId xmlns:a16="http://schemas.microsoft.com/office/drawing/2014/main" xmlns="" id="{FF9290B0-E27C-01BF-1544-97481097DB1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5400000">
            <a:off x="-110252" y="2424032"/>
            <a:ext cx="4650105" cy="3487579"/>
          </a:xfrm>
          <a:prstGeom prst="rect">
            <a:avLst/>
          </a:prstGeom>
        </p:spPr>
      </p:pic>
      <p:pic>
        <p:nvPicPr>
          <p:cNvPr id="7" name="Picture 6">
            <a:extLst>
              <a:ext uri="{FF2B5EF4-FFF2-40B4-BE49-F238E27FC236}">
                <a16:creationId xmlns:a16="http://schemas.microsoft.com/office/drawing/2014/main" xmlns="" id="{074D5576-A6C3-6612-4950-081C9494EB45}"/>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5400000">
            <a:off x="7083266" y="2300764"/>
            <a:ext cx="4880610" cy="3660458"/>
          </a:xfrm>
          <a:prstGeom prst="rect">
            <a:avLst/>
          </a:prstGeom>
        </p:spPr>
      </p:pic>
      <p:pic>
        <p:nvPicPr>
          <p:cNvPr id="7170" name="Picture 2" descr="May be a doodle of text that says &quot;A thank you note from me to you, fo who you ar and what you do!&quot;">
            <a:extLst>
              <a:ext uri="{FF2B5EF4-FFF2-40B4-BE49-F238E27FC236}">
                <a16:creationId xmlns:a16="http://schemas.microsoft.com/office/drawing/2014/main" xmlns="" id="{2951DC6D-7062-F6E4-1046-E8E7DAB2AEB7}"/>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065984" y="1707422"/>
            <a:ext cx="3647906" cy="48638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05149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69304FC-8317-8601-302A-440491AD3777}"/>
              </a:ext>
            </a:extLst>
          </p:cNvPr>
          <p:cNvSpPr>
            <a:spLocks noGrp="1"/>
          </p:cNvSpPr>
          <p:nvPr>
            <p:ph type="title"/>
          </p:nvPr>
        </p:nvSpPr>
        <p:spPr>
          <a:xfrm>
            <a:off x="686834" y="1153572"/>
            <a:ext cx="3200400" cy="4461163"/>
          </a:xfrm>
        </p:spPr>
        <p:txBody>
          <a:bodyPr>
            <a:normAutofit/>
          </a:bodyPr>
          <a:lstStyle/>
          <a:p>
            <a:r>
              <a:rPr lang="en-GB">
                <a:solidFill>
                  <a:srgbClr val="FFFFFF"/>
                </a:solidFill>
              </a:rPr>
              <a:t>Stats for this Month </a:t>
            </a: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xmlns="" id="{5746CA9F-36BE-D056-58EC-DEB187B10D29}"/>
              </a:ext>
            </a:extLst>
          </p:cNvPr>
          <p:cNvSpPr>
            <a:spLocks noGrp="1"/>
          </p:cNvSpPr>
          <p:nvPr>
            <p:ph idx="1"/>
          </p:nvPr>
        </p:nvSpPr>
        <p:spPr>
          <a:xfrm>
            <a:off x="4447308" y="591344"/>
            <a:ext cx="6906491" cy="5585619"/>
          </a:xfrm>
        </p:spPr>
        <p:txBody>
          <a:bodyPr anchor="ctr">
            <a:normAutofit/>
          </a:bodyPr>
          <a:lstStyle/>
          <a:p>
            <a:r>
              <a:rPr lang="en-GB" dirty="0"/>
              <a:t>Number of:</a:t>
            </a:r>
          </a:p>
          <a:p>
            <a:pPr lvl="4"/>
            <a:r>
              <a:rPr lang="en-GB" dirty="0"/>
              <a:t>Young People worked with  357 </a:t>
            </a:r>
          </a:p>
          <a:p>
            <a:pPr lvl="4"/>
            <a:r>
              <a:rPr lang="en-GB" dirty="0"/>
              <a:t>Learning Hours: 496</a:t>
            </a:r>
          </a:p>
          <a:p>
            <a:pPr lvl="4"/>
            <a:r>
              <a:rPr lang="en-GB" dirty="0"/>
              <a:t>Programmed activities: 35 </a:t>
            </a:r>
          </a:p>
          <a:p>
            <a:pPr lvl="4"/>
            <a:r>
              <a:rPr lang="en-GB" dirty="0"/>
              <a:t>500+ people at the Coronation Event in Cromarty </a:t>
            </a:r>
          </a:p>
          <a:p>
            <a:pPr lvl="4"/>
            <a:endParaRPr lang="en-GB" dirty="0"/>
          </a:p>
        </p:txBody>
      </p:sp>
    </p:spTree>
    <p:extLst>
      <p:ext uri="{BB962C8B-B14F-4D97-AF65-F5344CB8AC3E}">
        <p14:creationId xmlns:p14="http://schemas.microsoft.com/office/powerpoint/2010/main" xmlns="" val="2975757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AA06462-F4CF-1CCD-1A4E-B8F651A5BD82}"/>
              </a:ext>
            </a:extLst>
          </p:cNvPr>
          <p:cNvSpPr>
            <a:spLocks noGrp="1"/>
          </p:cNvSpPr>
          <p:nvPr>
            <p:ph type="title"/>
          </p:nvPr>
        </p:nvSpPr>
        <p:spPr>
          <a:xfrm>
            <a:off x="640080" y="325369"/>
            <a:ext cx="4368602" cy="1956841"/>
          </a:xfrm>
        </p:spPr>
        <p:txBody>
          <a:bodyPr anchor="b">
            <a:normAutofit/>
          </a:bodyPr>
          <a:lstStyle/>
          <a:p>
            <a:r>
              <a:rPr lang="en-GB" sz="4200"/>
              <a:t>Football Training with ICT Youth Development </a:t>
            </a:r>
          </a:p>
        </p:txBody>
      </p:sp>
      <p:sp>
        <p:nvSpPr>
          <p:cNvPr id="11"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D79DAEBF-E83A-1F48-43C3-46B09A215F20}"/>
              </a:ext>
            </a:extLst>
          </p:cNvPr>
          <p:cNvSpPr>
            <a:spLocks noGrp="1"/>
          </p:cNvSpPr>
          <p:nvPr>
            <p:ph idx="1"/>
          </p:nvPr>
        </p:nvSpPr>
        <p:spPr>
          <a:xfrm>
            <a:off x="640080" y="2872899"/>
            <a:ext cx="4243589" cy="3320668"/>
          </a:xfrm>
        </p:spPr>
        <p:txBody>
          <a:bodyPr>
            <a:normAutofit/>
          </a:bodyPr>
          <a:lstStyle/>
          <a:p>
            <a:r>
              <a:rPr lang="en-GB" sz="1700"/>
              <a:t>We have been working with ICT Youth Development for the last 2 years </a:t>
            </a:r>
          </a:p>
          <a:p>
            <a:r>
              <a:rPr lang="en-GB" sz="1700"/>
              <a:t>Young people are learning about ball control, passing skills and shooting,</a:t>
            </a:r>
          </a:p>
          <a:p>
            <a:r>
              <a:rPr lang="en-GB" sz="1700"/>
              <a:t>The improvement in the young people is amazing,</a:t>
            </a:r>
          </a:p>
          <a:p>
            <a:r>
              <a:rPr lang="en-GB" sz="1700"/>
              <a:t>The coaches enjoy coming to Cromarty each week to deliver football coaching.</a:t>
            </a:r>
          </a:p>
          <a:p>
            <a:r>
              <a:rPr lang="en-GB" sz="1700"/>
              <a:t>The ICT football coaches have been skilling up our young leaders teaching them new skills and games </a:t>
            </a:r>
          </a:p>
        </p:txBody>
      </p:sp>
      <p:pic>
        <p:nvPicPr>
          <p:cNvPr id="5" name="Picture 4" descr="Football ball in goal">
            <a:extLst>
              <a:ext uri="{FF2B5EF4-FFF2-40B4-BE49-F238E27FC236}">
                <a16:creationId xmlns:a16="http://schemas.microsoft.com/office/drawing/2014/main" xmlns="" id="{51893EBA-347F-4AEB-D49F-3B94D9DBAA33}"/>
              </a:ext>
            </a:extLst>
          </p:cNvPr>
          <p:cNvPicPr>
            <a:picLocks noChangeAspect="1"/>
          </p:cNvPicPr>
          <p:nvPr/>
        </p:nvPicPr>
        <p:blipFill rotWithShape="1">
          <a:blip r:embed="rId2" cstate="print"/>
          <a:srcRect l="8667" r="2438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xmlns="" val="3111296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xmlns="" id="{FABB624F-BF77-4AE1-B71D-2D681D4731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6" name="91630D20-867E-43BE-9D97-79D466E6AA52" descr="IMG_3930.jpg">
            <a:extLst>
              <a:ext uri="{FF2B5EF4-FFF2-40B4-BE49-F238E27FC236}">
                <a16:creationId xmlns:a16="http://schemas.microsoft.com/office/drawing/2014/main" xmlns="" id="{8E5DDFEF-8F4C-42E4-1D90-174F74260561}"/>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4940" r="14460"/>
          <a:stretch/>
        </p:blipFill>
        <p:spPr bwMode="auto">
          <a:xfrm>
            <a:off x="-1" y="10"/>
            <a:ext cx="7370057" cy="685799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5" name="0C25BDB3-ACFA-47D0-AB1C-FB195087C28F" descr="IMG_3927.jpg">
            <a:extLst>
              <a:ext uri="{FF2B5EF4-FFF2-40B4-BE49-F238E27FC236}">
                <a16:creationId xmlns:a16="http://schemas.microsoft.com/office/drawing/2014/main" xmlns="" id="{3BC0B6C9-9D6F-06DC-08BD-9B9ED67B8CA8}"/>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3519" r="-3" b="42586"/>
          <a:stretch/>
        </p:blipFill>
        <p:spPr bwMode="auto">
          <a:xfrm>
            <a:off x="7534656" y="1"/>
            <a:ext cx="4657344" cy="334670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4" name="A1180534-2815-4DC3-93D6-FBC3B506E9FF" descr="IMG_3922.jpg">
            <a:extLst>
              <a:ext uri="{FF2B5EF4-FFF2-40B4-BE49-F238E27FC236}">
                <a16:creationId xmlns:a16="http://schemas.microsoft.com/office/drawing/2014/main" xmlns="" id="{1ECF3F03-FF7F-E3C0-D54E-FC1DF5A9862B}"/>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3" b="4186"/>
          <a:stretch/>
        </p:blipFill>
        <p:spPr bwMode="auto">
          <a:xfrm>
            <a:off x="7534654" y="3511296"/>
            <a:ext cx="4657346" cy="334670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256986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5" name="Down Arrow 7">
            <a:extLst>
              <a:ext uri="{FF2B5EF4-FFF2-40B4-BE49-F238E27FC236}">
                <a16:creationId xmlns:a16="http://schemas.microsoft.com/office/drawing/2014/main" xmlns="" id="{D4771268-CB57-404A-9271-370EB28F60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9" name="626A9996-5FEB-4A26-A0E6-91FE9C056C06" descr="IMG_3966.jpg">
            <a:extLst>
              <a:ext uri="{FF2B5EF4-FFF2-40B4-BE49-F238E27FC236}">
                <a16:creationId xmlns:a16="http://schemas.microsoft.com/office/drawing/2014/main" xmlns="" id="{5015931C-76FC-B6C8-F41E-6A7F5E1A0705}"/>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76788" y="676275"/>
            <a:ext cx="2605088" cy="3497263"/>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Content Placeholder 4" descr="A table with food on it&#10;&#10;Description automatically generated with low confidence">
            <a:extLst>
              <a:ext uri="{FF2B5EF4-FFF2-40B4-BE49-F238E27FC236}">
                <a16:creationId xmlns:a16="http://schemas.microsoft.com/office/drawing/2014/main" xmlns="" id="{4AE96615-2DF3-7AF8-8F1B-E2BFB2716A77}"/>
              </a:ext>
            </a:extLst>
          </p:cNvPr>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4776788" y="4240213"/>
            <a:ext cx="2605088" cy="1936750"/>
          </a:xfrm>
        </p:spPr>
      </p:pic>
      <p:pic>
        <p:nvPicPr>
          <p:cNvPr id="4100" name="9522C8A4-81B4-40D3-8EF3-35F5521BFD8A" descr="IMG_3970.jpg">
            <a:extLst>
              <a:ext uri="{FF2B5EF4-FFF2-40B4-BE49-F238E27FC236}">
                <a16:creationId xmlns:a16="http://schemas.microsoft.com/office/drawing/2014/main" xmlns="" id="{565A33A0-C287-57DF-E047-7633681B69FA}"/>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450138" y="676275"/>
            <a:ext cx="4108450" cy="5502275"/>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xmlns="" id="{23BC0BDE-6316-D911-5F16-7A5E75F8E702}"/>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The Food </a:t>
            </a:r>
          </a:p>
        </p:txBody>
      </p:sp>
    </p:spTree>
    <p:extLst>
      <p:ext uri="{BB962C8B-B14F-4D97-AF65-F5344CB8AC3E}">
        <p14:creationId xmlns:p14="http://schemas.microsoft.com/office/powerpoint/2010/main" xmlns="" val="3361476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2A81D6-7274-75A5-ABFC-144DF2A9D351}"/>
              </a:ext>
            </a:extLst>
          </p:cNvPr>
          <p:cNvSpPr>
            <a:spLocks noGrp="1"/>
          </p:cNvSpPr>
          <p:nvPr>
            <p:ph type="title"/>
          </p:nvPr>
        </p:nvSpPr>
        <p:spPr/>
        <p:txBody>
          <a:bodyPr/>
          <a:lstStyle/>
          <a:p>
            <a:r>
              <a:rPr lang="en-GB" dirty="0"/>
              <a:t>Show &amp; Row Sessions </a:t>
            </a:r>
          </a:p>
        </p:txBody>
      </p:sp>
      <p:sp>
        <p:nvSpPr>
          <p:cNvPr id="3" name="Content Placeholder 2">
            <a:extLst>
              <a:ext uri="{FF2B5EF4-FFF2-40B4-BE49-F238E27FC236}">
                <a16:creationId xmlns:a16="http://schemas.microsoft.com/office/drawing/2014/main" xmlns="" id="{BCF29039-DA46-953A-0874-D75B30FC92A9}"/>
              </a:ext>
            </a:extLst>
          </p:cNvPr>
          <p:cNvSpPr>
            <a:spLocks noGrp="1"/>
          </p:cNvSpPr>
          <p:nvPr>
            <p:ph idx="1"/>
          </p:nvPr>
        </p:nvSpPr>
        <p:spPr/>
        <p:txBody>
          <a:bodyPr/>
          <a:lstStyle/>
          <a:p>
            <a:r>
              <a:rPr lang="en-GB" dirty="0"/>
              <a:t>Weekly sessions, </a:t>
            </a:r>
          </a:p>
          <a:p>
            <a:r>
              <a:rPr lang="en-GB" dirty="0"/>
              <a:t>Planning with young people looking at the rowing timetable and working out when the boat was available so they could get extra slots outwith there usual slot to be able to practise as a team</a:t>
            </a:r>
          </a:p>
          <a:p>
            <a:r>
              <a:rPr lang="en-GB" dirty="0"/>
              <a:t>The enjoyment the young people get out of being on the water is incredible.  </a:t>
            </a:r>
          </a:p>
          <a:p>
            <a:r>
              <a:rPr lang="en-GB" dirty="0"/>
              <a:t>Young people are practising their timing and form for rowing, Learning about, Wind, Weather, Tides enabling young people to be come safe at sea</a:t>
            </a:r>
          </a:p>
        </p:txBody>
      </p:sp>
    </p:spTree>
    <p:extLst>
      <p:ext uri="{BB962C8B-B14F-4D97-AF65-F5344CB8AC3E}">
        <p14:creationId xmlns:p14="http://schemas.microsoft.com/office/powerpoint/2010/main" xmlns="" val="2372625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7" name="Rectangle 1036">
            <a:extLst>
              <a:ext uri="{FF2B5EF4-FFF2-40B4-BE49-F238E27FC236}">
                <a16:creationId xmlns:a16="http://schemas.microsoft.com/office/drawing/2014/main" xmlns="" id="{E6B869D4-1EEF-4B5F-AD70-79AACBAEE3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32" name="Picture 8" descr="May be an image of 5 people and body of water">
            <a:extLst>
              <a:ext uri="{FF2B5EF4-FFF2-40B4-BE49-F238E27FC236}">
                <a16:creationId xmlns:a16="http://schemas.microsoft.com/office/drawing/2014/main" xmlns="" id="{47323846-D121-5F71-6B01-93546960B906}"/>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23302" r="1" b="12369"/>
          <a:stretch/>
        </p:blipFill>
        <p:spPr bwMode="auto">
          <a:xfrm>
            <a:off x="-2" y="10"/>
            <a:ext cx="7995504" cy="6857990"/>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May be an image of 5 people and kayak">
            <a:extLst>
              <a:ext uri="{FF2B5EF4-FFF2-40B4-BE49-F238E27FC236}">
                <a16:creationId xmlns:a16="http://schemas.microsoft.com/office/drawing/2014/main" xmlns="" id="{5D19AF49-DB33-0989-9284-BAFE36B80DC7}"/>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32555" b="11781"/>
          <a:stretch/>
        </p:blipFill>
        <p:spPr bwMode="auto">
          <a:xfrm>
            <a:off x="8188032" y="10"/>
            <a:ext cx="4003968" cy="2228747"/>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May be an image of 6 people and kayak">
            <a:extLst>
              <a:ext uri="{FF2B5EF4-FFF2-40B4-BE49-F238E27FC236}">
                <a16:creationId xmlns:a16="http://schemas.microsoft.com/office/drawing/2014/main" xmlns="" id="{87603318-64BF-C7A0-91E0-38EF4D2AA376}"/>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28137" b="20488"/>
          <a:stretch/>
        </p:blipFill>
        <p:spPr bwMode="auto">
          <a:xfrm>
            <a:off x="8188029" y="2400472"/>
            <a:ext cx="4003969" cy="2057046"/>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May be an image of 5 people and kayak">
            <a:extLst>
              <a:ext uri="{FF2B5EF4-FFF2-40B4-BE49-F238E27FC236}">
                <a16:creationId xmlns:a16="http://schemas.microsoft.com/office/drawing/2014/main" xmlns="" id="{BFDF9360-87FE-0B43-15B2-DF5A1ECED99A}"/>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25781" r="1" b="1"/>
          <a:stretch/>
        </p:blipFill>
        <p:spPr bwMode="auto">
          <a:xfrm>
            <a:off x="8188029" y="4629229"/>
            <a:ext cx="4003969" cy="222877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55456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EDDBB197-D710-4A4F-A9CA-FD2177498B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975D1CFA-2CDB-4B64-BD9F-85744E8DA1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8E3F2DC7-204F-177D-75F7-229C22ED8500}"/>
              </a:ext>
            </a:extLst>
          </p:cNvPr>
          <p:cNvSpPr>
            <a:spLocks noGrp="1"/>
          </p:cNvSpPr>
          <p:nvPr>
            <p:ph type="title"/>
          </p:nvPr>
        </p:nvSpPr>
        <p:spPr>
          <a:xfrm>
            <a:off x="804672" y="802955"/>
            <a:ext cx="4977976" cy="1454051"/>
          </a:xfrm>
        </p:spPr>
        <p:txBody>
          <a:bodyPr>
            <a:normAutofit/>
          </a:bodyPr>
          <a:lstStyle/>
          <a:p>
            <a:r>
              <a:rPr lang="en-GB" sz="3600">
                <a:solidFill>
                  <a:schemeClr val="tx2"/>
                </a:solidFill>
              </a:rPr>
              <a:t>Multi-Sports 	</a:t>
            </a:r>
          </a:p>
        </p:txBody>
      </p:sp>
      <p:sp>
        <p:nvSpPr>
          <p:cNvPr id="3" name="Content Placeholder 2">
            <a:extLst>
              <a:ext uri="{FF2B5EF4-FFF2-40B4-BE49-F238E27FC236}">
                <a16:creationId xmlns:a16="http://schemas.microsoft.com/office/drawing/2014/main" xmlns="" id="{657ABC5E-00D9-CFDD-D24E-6783BE70B922}"/>
              </a:ext>
            </a:extLst>
          </p:cNvPr>
          <p:cNvSpPr>
            <a:spLocks noGrp="1"/>
          </p:cNvSpPr>
          <p:nvPr>
            <p:ph idx="1"/>
          </p:nvPr>
        </p:nvSpPr>
        <p:spPr>
          <a:xfrm>
            <a:off x="804672" y="2421682"/>
            <a:ext cx="4977578" cy="3639289"/>
          </a:xfrm>
        </p:spPr>
        <p:txBody>
          <a:bodyPr anchor="ctr">
            <a:normAutofit/>
          </a:bodyPr>
          <a:lstStyle/>
          <a:p>
            <a:r>
              <a:rPr lang="en-GB" sz="1800" dirty="0">
                <a:solidFill>
                  <a:schemeClr val="tx2"/>
                </a:solidFill>
              </a:rPr>
              <a:t>Delivered on a Monday by young leaders, </a:t>
            </a:r>
          </a:p>
          <a:p>
            <a:r>
              <a:rPr lang="en-GB" sz="1800" dirty="0">
                <a:solidFill>
                  <a:schemeClr val="tx2"/>
                </a:solidFill>
              </a:rPr>
              <a:t>Young people have the opportunity to take part in a range of different sports and to try something new.</a:t>
            </a:r>
          </a:p>
          <a:p>
            <a:r>
              <a:rPr lang="en-GB" sz="1800" dirty="0">
                <a:solidFill>
                  <a:schemeClr val="tx2"/>
                </a:solidFill>
              </a:rPr>
              <a:t>Young people have lots of fun each week.</a:t>
            </a:r>
          </a:p>
          <a:p>
            <a:endParaRPr lang="en-GB" sz="1800" dirty="0">
              <a:solidFill>
                <a:schemeClr val="tx2"/>
              </a:solidFill>
            </a:endParaRPr>
          </a:p>
        </p:txBody>
      </p:sp>
      <p:grpSp>
        <p:nvGrpSpPr>
          <p:cNvPr id="14" name="Group 13">
            <a:extLst>
              <a:ext uri="{FF2B5EF4-FFF2-40B4-BE49-F238E27FC236}">
                <a16:creationId xmlns:a16="http://schemas.microsoft.com/office/drawing/2014/main" xmlns="" id="{25EE5136-01F1-466C-962D-BA9B4C6757A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369897" y="0"/>
            <a:ext cx="5822103" cy="6685267"/>
            <a:chOff x="6357228" y="0"/>
            <a:chExt cx="5822103" cy="6685267"/>
          </a:xfrm>
        </p:grpSpPr>
        <p:sp>
          <p:nvSpPr>
            <p:cNvPr id="15" name="Freeform: Shape 14">
              <a:extLst>
                <a:ext uri="{FF2B5EF4-FFF2-40B4-BE49-F238E27FC236}">
                  <a16:creationId xmlns:a16="http://schemas.microsoft.com/office/drawing/2014/main" xmlns="" id="{E11D3AD4-AF9B-4EB5-8C7B-C45D173B4B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xmlns="" id="{15102EBE-A80F-4CFF-B1DD-941EF9728B5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xmlns="" id="{EC18CE1F-9DF1-47AF-9E66-6CE348AC233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xmlns="" id="{5BD26A8C-8D1D-41E6-A71E-FE9AC75F3F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descr="Sport Balls">
            <a:extLst>
              <a:ext uri="{FF2B5EF4-FFF2-40B4-BE49-F238E27FC236}">
                <a16:creationId xmlns:a16="http://schemas.microsoft.com/office/drawing/2014/main" xmlns="" id="{D80B8335-A0C0-9626-B8E3-022C6FE5026E}"/>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8121726" y="1629089"/>
            <a:ext cx="3620021" cy="3620021"/>
          </a:xfrm>
          <a:prstGeom prst="rect">
            <a:avLst/>
          </a:prstGeom>
        </p:spPr>
      </p:pic>
    </p:spTree>
    <p:extLst>
      <p:ext uri="{BB962C8B-B14F-4D97-AF65-F5344CB8AC3E}">
        <p14:creationId xmlns:p14="http://schemas.microsoft.com/office/powerpoint/2010/main" xmlns="" val="41294981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1402</TotalTime>
  <Words>1175</Words>
  <Application>Microsoft Office PowerPoint</Application>
  <PresentationFormat>Custom</PresentationFormat>
  <Paragraphs>118</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Cromarty Youth Café Report for Community Council  May 2023</vt:lpstr>
      <vt:lpstr>Returning Young People </vt:lpstr>
      <vt:lpstr>Stats for this Month </vt:lpstr>
      <vt:lpstr>Football Training with ICT Youth Development </vt:lpstr>
      <vt:lpstr>Slide 5</vt:lpstr>
      <vt:lpstr>The Food </vt:lpstr>
      <vt:lpstr>Show &amp; Row Sessions </vt:lpstr>
      <vt:lpstr>Slide 8</vt:lpstr>
      <vt:lpstr>Multi-Sports  </vt:lpstr>
      <vt:lpstr>Slide 10</vt:lpstr>
      <vt:lpstr>Jnr Youth Café </vt:lpstr>
      <vt:lpstr>Slide 12</vt:lpstr>
      <vt:lpstr>Get Heard - Mental Health Work</vt:lpstr>
      <vt:lpstr>Introduction to Youthwork Training</vt:lpstr>
      <vt:lpstr>Planning Meeting with Fun Palaces  </vt:lpstr>
      <vt:lpstr>Leadership &amp; Learning </vt:lpstr>
      <vt:lpstr>Slide 17</vt:lpstr>
      <vt:lpstr>Funding Application </vt:lpstr>
      <vt:lpstr>Well-being Bags </vt:lpstr>
      <vt:lpstr>Leading up to the Coronation Community Event</vt:lpstr>
      <vt:lpstr>Slide 21</vt:lpstr>
      <vt:lpstr>Slide 22</vt:lpstr>
      <vt:lpstr>Slide 23</vt:lpstr>
      <vt:lpstr>Feedback</vt:lpstr>
      <vt:lpstr>Appreciation from Young People who are leaving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Fraser Thomson Report for Cromarty &amp; District Community Council</dc:title>
  <dc:creator>Fraser Thomson</dc:creator>
  <cp:lastModifiedBy>Vivienne</cp:lastModifiedBy>
  <cp:revision>7</cp:revision>
  <dcterms:created xsi:type="dcterms:W3CDTF">2023-04-27T10:38:58Z</dcterms:created>
  <dcterms:modified xsi:type="dcterms:W3CDTF">2023-05-27T22:13:34Z</dcterms:modified>
</cp:coreProperties>
</file>